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0" r:id="rId4"/>
    <p:sldId id="261" r:id="rId5"/>
    <p:sldId id="262" r:id="rId6"/>
    <p:sldId id="263" r:id="rId7"/>
    <p:sldId id="269" r:id="rId8"/>
    <p:sldId id="268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D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259648-DA5D-4A15-87B4-24E6BC09926D}" v="260" dt="2021-10-21T23:56:37.655"/>
    <p1510:client id="{6BB9E02B-7352-43AC-955C-B5A2AF7A0B0D}" v="285" dt="2021-10-21T01:05:51.0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532" autoAdjust="0"/>
  </p:normalViewPr>
  <p:slideViewPr>
    <p:cSldViewPr snapToGrid="0">
      <p:cViewPr varScale="1">
        <p:scale>
          <a:sx n="79" d="100"/>
          <a:sy n="79" d="100"/>
        </p:scale>
        <p:origin x="17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3FA72-60DD-4680-9396-6537AAFD032C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0A4AB-D6B1-48E6-9E76-DC3A25CFB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7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0A4AB-D6B1-48E6-9E76-DC3A25CFB3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85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finally, once you understand those areas, you start to get a feel for how marketing and UX can support each other.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0A4AB-D6B1-48E6-9E76-DC3A25CFB31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62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Also, I get asked a lot for books I’d recommend, so here are some UX and Marketing books that are my most </a:t>
            </a:r>
            <a:r>
              <a:rPr lang="en-US"/>
              <a:t>often recommended.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0A4AB-D6B1-48E6-9E76-DC3A25CFB31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27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Started as a computer science and MIS major because I thought because I spent a lot of time on computers, I would be good at programming them WRONG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learned skills that prepared me for the future of marketing. Java, </a:t>
            </a:r>
            <a:r>
              <a:rPr lang="en-US" dirty="0" err="1"/>
              <a:t>Javascript</a:t>
            </a:r>
            <a:r>
              <a:rPr lang="en-US" dirty="0"/>
              <a:t>, SQL, relational databases, HTML, etc. 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Everything become paramount to success working in and around technology-based marketing solutions. </a:t>
            </a:r>
          </a:p>
          <a:p>
            <a:pPr marL="171450" lvl="0" indent="-171450">
              <a:buFontTx/>
              <a:buChar char="-"/>
            </a:pPr>
            <a:endParaRPr lang="en-US" dirty="0"/>
          </a:p>
          <a:p>
            <a:pPr marL="171450" lvl="0" indent="-171450">
              <a:buFontTx/>
              <a:buChar char="-"/>
            </a:pPr>
            <a:r>
              <a:rPr lang="en-US" dirty="0"/>
              <a:t>Ended up back in marketing, chasing credits and having fun with radio and video production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Mass media and media criticism were critical to marketing education as well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And of course, I met </a:t>
            </a:r>
            <a:r>
              <a:rPr lang="en-US" dirty="0" err="1"/>
              <a:t>Pedrick</a:t>
            </a:r>
            <a:r>
              <a:rPr lang="en-US" dirty="0"/>
              <a:t> who added an </a:t>
            </a:r>
            <a:r>
              <a:rPr lang="en-US" dirty="0" err="1"/>
              <a:t>absurb</a:t>
            </a:r>
            <a:r>
              <a:rPr lang="en-US" dirty="0"/>
              <a:t> amount of math to my marketing tool kit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0A4AB-D6B1-48E6-9E76-DC3A25CFB3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68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Call Center Agent</a:t>
            </a:r>
          </a:p>
          <a:p>
            <a:pPr marL="171450" indent="-171450">
              <a:buFontTx/>
              <a:buChar char="-"/>
            </a:pPr>
            <a:r>
              <a:rPr lang="en-US" dirty="0"/>
              <a:t>Good experience learning the product, sales skills, and VOC experience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Direct Mail Programming</a:t>
            </a:r>
          </a:p>
          <a:p>
            <a:pPr marL="171450" indent="-171450">
              <a:buFontTx/>
              <a:buChar char="-"/>
            </a:pPr>
            <a:r>
              <a:rPr lang="en-US" dirty="0"/>
              <a:t>Client management, some marketing operations (files + design)</a:t>
            </a:r>
          </a:p>
          <a:p>
            <a:pPr marL="171450" indent="-171450">
              <a:buFontTx/>
              <a:buChar char="-"/>
            </a:pPr>
            <a:r>
              <a:rPr lang="en-US" dirty="0"/>
              <a:t>Lots of analytics on each list and on each campaign comparing test packages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Regional Acct </a:t>
            </a:r>
            <a:r>
              <a:rPr lang="en-US" dirty="0" err="1"/>
              <a:t>Mgmt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Lots of client management, learning about businesses, consulting on marketing opportunities</a:t>
            </a:r>
          </a:p>
          <a:p>
            <a:pPr marL="171450" indent="-171450">
              <a:buFontTx/>
              <a:buChar char="-"/>
            </a:pPr>
            <a:r>
              <a:rPr lang="en-US" dirty="0"/>
              <a:t>Helping to drive marketing plans, drive campaign development, designing pieces</a:t>
            </a:r>
          </a:p>
          <a:p>
            <a:pPr marL="171450" indent="-171450">
              <a:buFontTx/>
              <a:buChar char="-"/>
            </a:pPr>
            <a:r>
              <a:rPr lang="en-US" dirty="0"/>
              <a:t>Working with client leadership, traveling a lot, schmoozing at conferences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Marketing Operations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 height of marketing technology rollout</a:t>
            </a:r>
          </a:p>
          <a:p>
            <a:pPr marL="171450" indent="-171450">
              <a:buFontTx/>
              <a:buChar char="-"/>
            </a:pPr>
            <a:r>
              <a:rPr lang="en-US" dirty="0"/>
              <a:t>Implementing systems for reaching customers, connecting and analyzing data, and managing marketing processes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Product Development, Management</a:t>
            </a:r>
          </a:p>
          <a:p>
            <a:pPr marL="171450" indent="-171450">
              <a:buFontTx/>
              <a:buChar char="-"/>
            </a:pPr>
            <a:r>
              <a:rPr lang="en-US" dirty="0"/>
              <a:t>Standing up websites from scratch, creating educational content, hosting seminars</a:t>
            </a:r>
          </a:p>
          <a:p>
            <a:pPr marL="171450" indent="-171450">
              <a:buFontTx/>
              <a:buChar char="-"/>
            </a:pPr>
            <a:r>
              <a:rPr lang="en-US" dirty="0"/>
              <a:t>User research, budget management, prototyping and testing,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0A4AB-D6B1-48E6-9E76-DC3A25CFB3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9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Marketing Platforms</a:t>
            </a:r>
          </a:p>
          <a:p>
            <a:pPr marL="171450" indent="-171450">
              <a:buFontTx/>
              <a:buChar char="-"/>
            </a:pPr>
            <a:r>
              <a:rPr lang="en-US" dirty="0"/>
              <a:t>.com, blogs, </a:t>
            </a:r>
            <a:r>
              <a:rPr lang="en-US" dirty="0" err="1"/>
              <a:t>seo</a:t>
            </a:r>
            <a:r>
              <a:rPr lang="en-US" dirty="0"/>
              <a:t>, </a:t>
            </a:r>
            <a:r>
              <a:rPr lang="en-US" dirty="0" err="1"/>
              <a:t>sem</a:t>
            </a:r>
            <a:r>
              <a:rPr lang="en-US" dirty="0"/>
              <a:t>, social, ecommerce</a:t>
            </a:r>
          </a:p>
          <a:p>
            <a:pPr marL="171450" indent="-171450">
              <a:buFontTx/>
              <a:buChar char="-"/>
            </a:pPr>
            <a:r>
              <a:rPr lang="en-US" dirty="0"/>
              <a:t>Tons of technology connectivity, </a:t>
            </a:r>
            <a:r>
              <a:rPr lang="en-US" dirty="0" err="1"/>
              <a:t>apis</a:t>
            </a:r>
            <a:r>
              <a:rPr lang="en-US" dirty="0"/>
              <a:t> feeding information, site tags tracking activity</a:t>
            </a:r>
          </a:p>
          <a:p>
            <a:pPr marL="171450" indent="-171450">
              <a:buFontTx/>
              <a:buChar char="-"/>
            </a:pPr>
            <a:r>
              <a:rPr lang="en-US" dirty="0"/>
              <a:t>Lots of work with developers to implement many of the marketing things we need done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Enablement Platforms</a:t>
            </a:r>
          </a:p>
          <a:p>
            <a:pPr marL="171450" indent="-171450">
              <a:buFontTx/>
              <a:buChar char="-"/>
            </a:pPr>
            <a:r>
              <a:rPr lang="en-US" dirty="0"/>
              <a:t>For our dealer network, they also want to market to consumers so we build technology platforms to enable that</a:t>
            </a:r>
          </a:p>
          <a:p>
            <a:pPr marL="171450" indent="-171450">
              <a:buFontTx/>
              <a:buChar char="-"/>
            </a:pPr>
            <a:r>
              <a:rPr lang="en-US" dirty="0"/>
              <a:t>More APIs, asset sharing, eCommerce personalization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Content Marketing</a:t>
            </a:r>
          </a:p>
          <a:p>
            <a:pPr marL="171450" indent="-171450">
              <a:buFontTx/>
              <a:buChar char="-"/>
            </a:pPr>
            <a:r>
              <a:rPr lang="en-US" dirty="0"/>
              <a:t>Everything that get written about a product that goes out to the public, except manuals</a:t>
            </a:r>
          </a:p>
          <a:p>
            <a:pPr marL="171450" indent="-171450">
              <a:buFontTx/>
              <a:buChar char="-"/>
            </a:pPr>
            <a:r>
              <a:rPr lang="en-US" dirty="0"/>
              <a:t>Writing in a style that optimizes SEO and allows for dozens of other content types to be created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Marketing Analytics</a:t>
            </a:r>
          </a:p>
          <a:p>
            <a:pPr marL="171450" indent="-171450">
              <a:buFontTx/>
              <a:buChar char="-"/>
            </a:pPr>
            <a:r>
              <a:rPr lang="en-US" dirty="0"/>
              <a:t>Right now lacking, just a set of Google Data Studio reports</a:t>
            </a:r>
          </a:p>
          <a:p>
            <a:pPr marL="171450" indent="-171450">
              <a:buFontTx/>
              <a:buChar char="-"/>
            </a:pPr>
            <a:r>
              <a:rPr lang="en-US" dirty="0"/>
              <a:t>Have a job posted for a marketing analyst to help take over some of that work</a:t>
            </a:r>
          </a:p>
          <a:p>
            <a:pPr marL="171450" indent="-171450">
              <a:buFontTx/>
              <a:buChar char="-"/>
            </a:pPr>
            <a:r>
              <a:rPr lang="en-US" dirty="0"/>
              <a:t>Aspire to model data for predictions, tune our investments on a whim, and share progress in a more visual manner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0A4AB-D6B1-48E6-9E76-DC3A25CFB3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62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</a:t>
            </a:r>
            <a:r>
              <a:rPr lang="en-US" dirty="0" err="1"/>
              <a:t>im</a:t>
            </a:r>
            <a:r>
              <a:rPr lang="en-US" dirty="0"/>
              <a:t> also here to talk to about </a:t>
            </a:r>
            <a:r>
              <a:rPr lang="en-US" dirty="0" err="1"/>
              <a:t>about</a:t>
            </a:r>
            <a:r>
              <a:rPr lang="en-US" dirty="0"/>
              <a:t> UX and Marketing, and how they are experiencing more and more overlap.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0A4AB-D6B1-48E6-9E76-DC3A25CFB3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69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UX really? </a:t>
            </a:r>
          </a:p>
          <a:p>
            <a:endParaRPr lang="en-US" dirty="0"/>
          </a:p>
          <a:p>
            <a:r>
              <a:rPr lang="en-US" dirty="0"/>
              <a:t>At its most simple, it’s these three things.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0A4AB-D6B1-48E6-9E76-DC3A25CFB3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82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kinds of things do you learn when you study UX? Well, things like this. </a:t>
            </a:r>
          </a:p>
          <a:p>
            <a:endParaRPr lang="en-US" dirty="0"/>
          </a:p>
          <a:p>
            <a:r>
              <a:rPr lang="en-US" dirty="0"/>
              <a:t>On the left is an example of a sensory limitation all humans have with our eyesight. </a:t>
            </a:r>
          </a:p>
          <a:p>
            <a:endParaRPr lang="en-US" dirty="0"/>
          </a:p>
          <a:p>
            <a:r>
              <a:rPr lang="en-US" dirty="0"/>
              <a:t>Something else you learn is about how our memory works, and we how we design for recognition instead of recall.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0A4AB-D6B1-48E6-9E76-DC3A25CFB3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54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You’ll also learn a lot of laws and principles. You can go to lawsofux.com or search </a:t>
            </a:r>
            <a:r>
              <a:rPr lang="en-US" dirty="0" err="1"/>
              <a:t>ux</a:t>
            </a:r>
            <a:r>
              <a:rPr lang="en-US" dirty="0"/>
              <a:t> laws and find more, but each of these have their own implications for </a:t>
            </a:r>
            <a:r>
              <a:rPr lang="en-US" dirty="0" err="1"/>
              <a:t>ux</a:t>
            </a:r>
            <a:r>
              <a:rPr lang="en-US" dirty="0"/>
              <a:t> and </a:t>
            </a:r>
            <a:r>
              <a:rPr lang="en-US" dirty="0" err="1"/>
              <a:t>mrketing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0A4AB-D6B1-48E6-9E76-DC3A25CFB3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98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UX isn’t just UX though. </a:t>
            </a:r>
          </a:p>
          <a:p>
            <a:pPr algn="l">
              <a:buFont typeface="Arial" panose="020B0604020202020204" pitchFamily="34" charset="0"/>
              <a:buNone/>
            </a:pPr>
            <a:endParaRPr lang="en-US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It’s made up of lots of other little disciplines. </a:t>
            </a:r>
          </a:p>
          <a:p>
            <a:pPr algn="l">
              <a:buFont typeface="Arial" panose="020B0604020202020204" pitchFamily="34" charset="0"/>
              <a:buNone/>
            </a:pPr>
            <a:endParaRPr lang="en-US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Here’s how it comes to life..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0A4AB-D6B1-48E6-9E76-DC3A25CFB3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70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polygon&#10;&#10;Description automatically generated">
            <a:extLst>
              <a:ext uri="{FF2B5EF4-FFF2-40B4-BE49-F238E27FC236}">
                <a16:creationId xmlns:a16="http://schemas.microsoft.com/office/drawing/2014/main" id="{AA46807C-934C-4A7E-BF21-BAEBD1E0C7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5" t="27961" r="14680" b="3379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8F51CE-812B-4E44-92E5-8A89317F3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1" y="688975"/>
            <a:ext cx="5162550" cy="479947"/>
          </a:xfrm>
        </p:spPr>
        <p:txBody>
          <a:bodyPr wrap="none" lIns="0" tIns="0" rIns="0" bIns="0"/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AE8FB2-4F6A-4968-9259-D9B9F9849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EA8EF-333C-497A-A520-B32007B7FAD1}" type="datetime1">
              <a:rPr lang="en-US" smtClean="0"/>
              <a:t>7/31/2022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A82D0D-9FF7-4FC3-8F9E-B48D57733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E1E416-5900-4C41-8628-EA5B8EEAB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0470-9FD1-46BE-A7DD-3C5E5A4B99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52004D-02D8-4343-A7C7-4C80A816BB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01125" y="315914"/>
            <a:ext cx="2352675" cy="309561"/>
          </a:xfrm>
        </p:spPr>
        <p:txBody>
          <a:bodyPr>
            <a:noAutofit/>
          </a:bodyPr>
          <a:lstStyle>
            <a:lvl1pPr marL="0" indent="0" algn="r">
              <a:buNone/>
              <a:defRPr sz="1600" b="0">
                <a:latin typeface="+mn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1993398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AA5C0-86B5-4FD4-904D-56115DC90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96CC30-B635-4B40-890E-EF9D4018DA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87509-C9B4-4DAB-8544-9F3434E03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8156-778C-46DF-9FDB-079540C57385}" type="datetime1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E6519-A2C2-48FD-88E8-74D83295A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77734-5F53-4FA4-9408-AC5EE4C76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0470-9FD1-46BE-A7DD-3C5E5A4B9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590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0DB429-6C60-41D8-853C-D4C4787679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800F2E-BB93-48B8-9273-CBFB077494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47096-A55E-4F8C-82D7-CA8C56666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27BE-08AC-4F3F-BA4E-7F70797F055F}" type="datetime1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346A9-76BA-4720-84E3-89ED9CD88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E0885-A9A9-4C1A-9461-309151563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0470-9FD1-46BE-A7DD-3C5E5A4B9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07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53E75F-EF83-4DBF-A84C-2149A8FC5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47AC-5771-42C4-B63F-CD48ECEEF7B7}" type="datetime1">
              <a:rPr lang="en-US" smtClean="0"/>
              <a:t>7/31/2022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7BBC1E-5403-4D5A-9FC2-343338A9D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26CC97-F097-4EB6-A0DB-83877A34D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0470-9FD1-46BE-A7DD-3C5E5A4B9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051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CD63C-C00D-4C1A-84B2-3C5088F76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AA60BE-77D5-4185-BEC3-97CDD7D67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42FA7-DB80-488E-B692-ADAE255A7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FB02F-4428-4BF0-80F6-BF8B20DDA643}" type="datetime1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7267E-1C8F-4AFD-9CB6-D1FF6679E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62AE1-1244-4DE8-8CCB-2C92551D8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0470-9FD1-46BE-A7DD-3C5E5A4B9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179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FA27F-BE53-4370-A1B8-063194F5C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E16D8-67A1-4D6B-86B8-BA375B05B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4794F-F19A-49F7-86BD-F8040D8FD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7E285-B1DD-4F90-BD73-E71FDAD75D00}" type="datetime1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4F9E1-3130-4AE1-B0B4-D385EEEFE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82610-16C8-41CE-B326-DF33B6E0E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0470-9FD1-46BE-A7DD-3C5E5A4B9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73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B77AF-F24E-47DF-AFF8-43261CB7A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73F22-E521-4281-9881-68E8C50489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AE8BA2-6CE9-41EB-99FE-B3DF1F3D1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1BDD0-8E1E-4A1E-91AC-F3D39CE9B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2DD5-78CE-457A-A874-921304C7ACFC}" type="datetime1">
              <a:rPr lang="en-US" smtClean="0"/>
              <a:t>7/31/2022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524D25-9024-404A-9941-748424347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5664BC-B2BA-483C-B31F-A9262A728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0470-9FD1-46BE-A7DD-3C5E5A4B9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74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72782-A1B0-4946-AA94-52AC01F31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232810-A718-4236-B427-F4F2FFD91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EA2173-3675-4AC2-9FE5-072F22ACD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578325-E2D4-4A4A-B6BF-B3F1851AD4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A30578-0785-4DFF-A448-BF4C2ACEA8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7B9AC4-C9C7-4A10-ABB3-DE10F7F81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F349D-B6C7-4BED-AB0A-6D08F0FE996F}" type="datetime1">
              <a:rPr lang="en-US" smtClean="0"/>
              <a:t>7/31/2022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B56597-E429-46CC-AB7D-C106E91A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7F5551-1664-47EE-B959-9518BFE08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0470-9FD1-46BE-A7DD-3C5E5A4B9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66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9C15A-2009-40EF-9BD3-9CDD1028C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53946-CD61-4406-A62B-1AD851DDF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71019-8E62-45B0-87C5-737650AB5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BCB1-CA5C-4C74-87BE-65C7A7FF366D}" type="datetime1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64EE0-63BD-4F29-AC48-B5F132A7F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89DD0-97E0-4FB7-A990-A643D9479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0470-9FD1-46BE-A7DD-3C5E5A4B9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69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7718A-2031-4953-AC2A-5DB4E8A12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1EBCF-1391-473A-8228-CF21B3B48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1391E9-F20B-49ED-BEAD-177346B11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5349FE-5FFF-4129-8901-E6AC428F6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D154-4251-4E88-BE00-53F919000CE9}" type="datetime1">
              <a:rPr lang="en-US" smtClean="0"/>
              <a:t>7/31/2022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8CB18D-1B17-41E8-AB45-252034839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D0087-7E9C-447B-BF85-780FE7ABD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0470-9FD1-46BE-A7DD-3C5E5A4B9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23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13A6D-0D4D-46C7-99EA-80E1E4311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24ECB5-322B-48FD-A59C-F9043D05DB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2DD93-3141-4238-909E-4E41454262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9C70A8-02C6-4B85-B9D5-9C823AFAB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FFD0F-BF11-4F24-A034-EE67DD3009DF}" type="datetime1">
              <a:rPr lang="en-US" smtClean="0"/>
              <a:t>7/31/2022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13F768-C71E-4248-A8BB-E32482169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F469F0-0756-4086-8306-8359E2232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0470-9FD1-46BE-A7DD-3C5E5A4B9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21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9F526E7-3E42-460D-8B95-6C63453DA11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1000">
                <a:schemeClr val="accent3">
                  <a:lumMod val="0"/>
                  <a:lumOff val="100000"/>
                </a:schemeClr>
              </a:gs>
              <a:gs pos="47000">
                <a:schemeClr val="accent3">
                  <a:lumMod val="0"/>
                  <a:lumOff val="100000"/>
                  <a:alpha val="82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155D84-72C1-44FA-AB22-2557F9A8B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5700" y="365125"/>
            <a:ext cx="3848099" cy="720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7C2871-121B-4871-9B45-2FC87CB5B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D2828-A751-497D-8C12-3828655E9B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69AE9-6B0A-4BB8-9E0B-EC1F5816675B}" type="datetime1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7B86E-0BF0-4501-96BF-CBDD295986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BD582-43DA-4306-BC46-0C1D371959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20470-9FD1-46BE-A7DD-3C5E5A4B9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34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49" r:id="rId3"/>
    <p:sldLayoutId id="2147483651" r:id="rId4"/>
    <p:sldLayoutId id="2147483652" r:id="rId5"/>
    <p:sldLayoutId id="2147483653" r:id="rId6"/>
    <p:sldLayoutId id="2147483650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sabilitygeek.com/ux-should-be-a-priority-for-marketer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getresponse.com/blog/marketing-persona-vs-ux-persona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5" Type="http://schemas.openxmlformats.org/officeDocument/2006/relationships/image" Target="../media/image39.pn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hyperlink" Target="https://www.flickr.com/photos/nhsalumni/8632654214" TargetMode="External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0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outdoor, person, ground, sky&#10;&#10;Description automatically generated">
            <a:extLst>
              <a:ext uri="{FF2B5EF4-FFF2-40B4-BE49-F238E27FC236}">
                <a16:creationId xmlns:a16="http://schemas.microsoft.com/office/drawing/2014/main" id="{70692E9F-0EFC-4740-A62C-0B7AC97905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" t="7425" r="649" b="1006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3F8DBAA-F5E2-4801-B142-BFF469C7CA6E}"/>
              </a:ext>
            </a:extLst>
          </p:cNvPr>
          <p:cNvSpPr/>
          <p:nvPr/>
        </p:nvSpPr>
        <p:spPr>
          <a:xfrm>
            <a:off x="0" y="4897603"/>
            <a:ext cx="12192000" cy="1398422"/>
          </a:xfrm>
          <a:prstGeom prst="rect">
            <a:avLst/>
          </a:prstGeom>
          <a:solidFill>
            <a:schemeClr val="bg2">
              <a:lumMod val="2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891217F-0F66-4C53-9CF5-3F6968AD53E6}"/>
              </a:ext>
            </a:extLst>
          </p:cNvPr>
          <p:cNvGrpSpPr/>
          <p:nvPr/>
        </p:nvGrpSpPr>
        <p:grpSpPr>
          <a:xfrm>
            <a:off x="1022349" y="5037424"/>
            <a:ext cx="11210470" cy="1050428"/>
            <a:chOff x="2651124" y="4431516"/>
            <a:chExt cx="7523570" cy="105042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E09D08B-6B07-493D-A45D-BC0A5262998D}"/>
                </a:ext>
              </a:extLst>
            </p:cNvPr>
            <p:cNvSpPr txBox="1"/>
            <p:nvPr/>
          </p:nvSpPr>
          <p:spPr>
            <a:xfrm>
              <a:off x="2651124" y="4431516"/>
              <a:ext cx="74961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n w="3175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bg1"/>
                  </a:solidFill>
                  <a:latin typeface="+mj-lt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Seth Sparks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F4B018E-F54F-4684-B849-BA37F3D0A760}"/>
                </a:ext>
              </a:extLst>
            </p:cNvPr>
            <p:cNvSpPr txBox="1"/>
            <p:nvPr/>
          </p:nvSpPr>
          <p:spPr>
            <a:xfrm>
              <a:off x="2678520" y="5143390"/>
              <a:ext cx="74961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n w="3175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bg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Digital Marketing &amp; User Experience Design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E21025-D3DF-4637-A6E4-6692A7A54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0470-9FD1-46BE-A7DD-3C5E5A4B99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40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C43D994-2C8B-495C-B44F-67B804A4D39E}"/>
              </a:ext>
            </a:extLst>
          </p:cNvPr>
          <p:cNvSpPr/>
          <p:nvPr/>
        </p:nvSpPr>
        <p:spPr>
          <a:xfrm>
            <a:off x="4048125" y="2913608"/>
            <a:ext cx="3533775" cy="1918715"/>
          </a:xfrm>
          <a:custGeom>
            <a:avLst/>
            <a:gdLst>
              <a:gd name="connsiteX0" fmla="*/ 0 w 3533775"/>
              <a:gd name="connsiteY0" fmla="*/ 315367 h 1918715"/>
              <a:gd name="connsiteX1" fmla="*/ 1704975 w 3533775"/>
              <a:gd name="connsiteY1" fmla="*/ 115342 h 1918715"/>
              <a:gd name="connsiteX2" fmla="*/ 1762125 w 3533775"/>
              <a:gd name="connsiteY2" fmla="*/ 1877467 h 1918715"/>
              <a:gd name="connsiteX3" fmla="*/ 3533775 w 3533775"/>
              <a:gd name="connsiteY3" fmla="*/ 1401217 h 1918715"/>
              <a:gd name="connsiteX4" fmla="*/ 3533775 w 3533775"/>
              <a:gd name="connsiteY4" fmla="*/ 1401217 h 191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3775" h="1918715">
                <a:moveTo>
                  <a:pt x="0" y="315367"/>
                </a:moveTo>
                <a:cubicBezTo>
                  <a:pt x="705644" y="85179"/>
                  <a:pt x="1411288" y="-145008"/>
                  <a:pt x="1704975" y="115342"/>
                </a:cubicBezTo>
                <a:cubicBezTo>
                  <a:pt x="1998662" y="375692"/>
                  <a:pt x="1457325" y="1663155"/>
                  <a:pt x="1762125" y="1877467"/>
                </a:cubicBezTo>
                <a:cubicBezTo>
                  <a:pt x="2066925" y="2091779"/>
                  <a:pt x="3533775" y="1401217"/>
                  <a:pt x="3533775" y="1401217"/>
                </a:cubicBezTo>
                <a:lnTo>
                  <a:pt x="3533775" y="1401217"/>
                </a:lnTo>
              </a:path>
            </a:pathLst>
          </a:custGeom>
          <a:noFill/>
          <a:ln w="104775">
            <a:solidFill>
              <a:schemeClr val="tx1">
                <a:lumMod val="50000"/>
                <a:lumOff val="50000"/>
                <a:alpha val="44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6A9C-4BD3-4218-8AF3-20FE24AFA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Working together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3298D-AC60-4C8D-B10E-2563A16B8F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UX &amp; MARKETING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1E5DAD-E2AC-4BCB-B140-2F56D7ECEFB6}"/>
              </a:ext>
            </a:extLst>
          </p:cNvPr>
          <p:cNvSpPr txBox="1"/>
          <p:nvPr/>
        </p:nvSpPr>
        <p:spPr>
          <a:xfrm>
            <a:off x="351065" y="1922471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UX Research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75A3C0-D56A-4C00-8DF2-C358CF62D0E1}"/>
              </a:ext>
            </a:extLst>
          </p:cNvPr>
          <p:cNvSpPr txBox="1"/>
          <p:nvPr/>
        </p:nvSpPr>
        <p:spPr>
          <a:xfrm>
            <a:off x="349705" y="2378912"/>
            <a:ext cx="24220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/>
              <a:t>Identify consumers wants, needs, and expectations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/>
              <a:t>Identifies product and experience design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5903DE1-B53A-48E0-9C12-446C596179CE}"/>
              </a:ext>
            </a:extLst>
          </p:cNvPr>
          <p:cNvGrpSpPr/>
          <p:nvPr/>
        </p:nvGrpSpPr>
        <p:grpSpPr>
          <a:xfrm>
            <a:off x="2649643" y="2989407"/>
            <a:ext cx="1594756" cy="1494739"/>
            <a:chOff x="2649643" y="2989407"/>
            <a:chExt cx="1594756" cy="1494739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9F8477A-E4A2-4834-8426-72E4FEF52D70}"/>
                </a:ext>
              </a:extLst>
            </p:cNvPr>
            <p:cNvSpPr/>
            <p:nvPr/>
          </p:nvSpPr>
          <p:spPr>
            <a:xfrm>
              <a:off x="2699652" y="2989407"/>
              <a:ext cx="1494739" cy="149473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orthographicFront"/>
              <a:lightRig rig="flood" dir="t"/>
            </a:scene3d>
            <a:sp3d prstMaterial="metal">
              <a:bevelT w="165100" prst="coolSlant"/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706D4CF-BF6F-440F-865F-52E77C11674C}"/>
                </a:ext>
              </a:extLst>
            </p:cNvPr>
            <p:cNvSpPr txBox="1"/>
            <p:nvPr/>
          </p:nvSpPr>
          <p:spPr>
            <a:xfrm>
              <a:off x="2649643" y="3379732"/>
              <a:ext cx="159475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Good UX Differentiates a Product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CE8B70A-873D-4066-BDDE-F471F619478A}"/>
              </a:ext>
            </a:extLst>
          </p:cNvPr>
          <p:cNvSpPr txBox="1"/>
          <p:nvPr/>
        </p:nvSpPr>
        <p:spPr>
          <a:xfrm>
            <a:off x="351065" y="6288494"/>
            <a:ext cx="937123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>
                <a:hlinkClick r:id="rId3"/>
              </a:rPr>
              <a:t>https://usabilitygeek.com/ux-should-be-a-priority-for-marketers/</a:t>
            </a:r>
            <a:endParaRPr lang="en-US" sz="105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>
                <a:hlinkClick r:id="rId4"/>
              </a:rPr>
              <a:t>https://www.getresponse.com/blog/marketing-persona-vs-ux-persona</a:t>
            </a:r>
            <a:r>
              <a:rPr lang="en-US" sz="105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80060E-8763-42D9-9147-6011F1B70B35}"/>
              </a:ext>
            </a:extLst>
          </p:cNvPr>
          <p:cNvSpPr txBox="1"/>
          <p:nvPr/>
        </p:nvSpPr>
        <p:spPr>
          <a:xfrm>
            <a:off x="351064" y="3736777"/>
            <a:ext cx="1687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Marketing Research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B6EF6A-EB92-42C3-9857-5ADB16D7DE26}"/>
              </a:ext>
            </a:extLst>
          </p:cNvPr>
          <p:cNvSpPr txBox="1"/>
          <p:nvPr/>
        </p:nvSpPr>
        <p:spPr>
          <a:xfrm>
            <a:off x="378281" y="4192237"/>
            <a:ext cx="239349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r>
              <a:rPr lang="en-US"/>
              <a:t>Identify consumer </a:t>
            </a:r>
            <a:r>
              <a:rPr lang="en-US" err="1"/>
              <a:t>prefs</a:t>
            </a:r>
            <a:r>
              <a:rPr lang="en-US"/>
              <a:t>, size of market, brand awareness and loyalty</a:t>
            </a:r>
          </a:p>
          <a:p>
            <a:r>
              <a:rPr lang="en-US"/>
              <a:t>Identifies product prioritization and brand health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51494E-FEA7-400A-BA08-4E491F00EC5A}"/>
              </a:ext>
            </a:extLst>
          </p:cNvPr>
          <p:cNvSpPr txBox="1"/>
          <p:nvPr/>
        </p:nvSpPr>
        <p:spPr>
          <a:xfrm>
            <a:off x="4584750" y="1922471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UX Personas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DC2D09-2C42-4E80-BFA8-75F48CF31342}"/>
              </a:ext>
            </a:extLst>
          </p:cNvPr>
          <p:cNvSpPr txBox="1"/>
          <p:nvPr/>
        </p:nvSpPr>
        <p:spPr>
          <a:xfrm>
            <a:off x="4523516" y="2378912"/>
            <a:ext cx="2754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/>
              <a:t>Task analysis, affinity diagrams, empathy maps, storyboards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/>
              <a:t>Frames a design problem to solution around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301602-D7DA-47A1-BC80-6A7BC48889A2}"/>
              </a:ext>
            </a:extLst>
          </p:cNvPr>
          <p:cNvSpPr txBox="1"/>
          <p:nvPr/>
        </p:nvSpPr>
        <p:spPr>
          <a:xfrm>
            <a:off x="4584750" y="3736777"/>
            <a:ext cx="1851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Marketing Personas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2CCC09-8B8F-4C46-B81C-04E2500CB097}"/>
              </a:ext>
            </a:extLst>
          </p:cNvPr>
          <p:cNvSpPr txBox="1"/>
          <p:nvPr/>
        </p:nvSpPr>
        <p:spPr>
          <a:xfrm>
            <a:off x="4611966" y="4192237"/>
            <a:ext cx="275476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r>
              <a:rPr lang="en-US"/>
              <a:t>Demographics, psychographics, media consumption, consumer goals</a:t>
            </a:r>
          </a:p>
          <a:p>
            <a:r>
              <a:rPr lang="en-US"/>
              <a:t>Defines marketing goals, segments markets, crafts value proposition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85B176-64E6-4CAD-948A-0958FDCC652B}"/>
              </a:ext>
            </a:extLst>
          </p:cNvPr>
          <p:cNvSpPr txBox="1"/>
          <p:nvPr/>
        </p:nvSpPr>
        <p:spPr>
          <a:xfrm>
            <a:off x="9147403" y="1922471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UX Journeys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279D1A-AEA6-401C-91C4-F86565919A49}"/>
              </a:ext>
            </a:extLst>
          </p:cNvPr>
          <p:cNvSpPr txBox="1"/>
          <p:nvPr/>
        </p:nvSpPr>
        <p:spPr>
          <a:xfrm>
            <a:off x="9086169" y="2378912"/>
            <a:ext cx="2754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/>
              <a:t>Step by step movements based on incremental mental states and goals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/>
              <a:t>Based on satisfying user needs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79EF1F-2457-4CFF-BE2D-CED2D7A94FCC}"/>
              </a:ext>
            </a:extLst>
          </p:cNvPr>
          <p:cNvSpPr txBox="1"/>
          <p:nvPr/>
        </p:nvSpPr>
        <p:spPr>
          <a:xfrm>
            <a:off x="9147403" y="3736777"/>
            <a:ext cx="1851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Marketing Journeys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E19B2F-291F-4C10-8E85-8AACC78D089A}"/>
              </a:ext>
            </a:extLst>
          </p:cNvPr>
          <p:cNvSpPr txBox="1"/>
          <p:nvPr/>
        </p:nvSpPr>
        <p:spPr>
          <a:xfrm>
            <a:off x="9174619" y="4192237"/>
            <a:ext cx="275476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r>
              <a:rPr lang="en-US"/>
              <a:t>Identification of efficient entry points and underperforming nodes that impact efficiency to purchase</a:t>
            </a:r>
          </a:p>
          <a:p>
            <a:r>
              <a:rPr lang="en-US"/>
              <a:t>Based on satisfying business needs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88A764C-A25F-40B2-BE90-0F78D23F1DC5}"/>
              </a:ext>
            </a:extLst>
          </p:cNvPr>
          <p:cNvGrpSpPr/>
          <p:nvPr/>
        </p:nvGrpSpPr>
        <p:grpSpPr>
          <a:xfrm>
            <a:off x="7340376" y="2989407"/>
            <a:ext cx="1494739" cy="1494739"/>
            <a:chOff x="2699652" y="2989407"/>
            <a:chExt cx="1494739" cy="1494739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00BA530-763E-4027-97FA-D01A23F78FC3}"/>
                </a:ext>
              </a:extLst>
            </p:cNvPr>
            <p:cNvSpPr/>
            <p:nvPr/>
          </p:nvSpPr>
          <p:spPr>
            <a:xfrm>
              <a:off x="2699652" y="2989407"/>
              <a:ext cx="1494739" cy="149473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orthographicFront"/>
              <a:lightRig rig="flood" dir="t"/>
            </a:scene3d>
            <a:sp3d prstMaterial="metal">
              <a:bevelT w="165100" prst="coolSlant"/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6A346C0-DCF7-4229-94D4-0813650129CA}"/>
                </a:ext>
              </a:extLst>
            </p:cNvPr>
            <p:cNvSpPr txBox="1"/>
            <p:nvPr/>
          </p:nvSpPr>
          <p:spPr>
            <a:xfrm>
              <a:off x="2816671" y="3379732"/>
              <a:ext cx="131070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Good UX Adds Value Worth Paying For</a:t>
              </a:r>
            </a:p>
          </p:txBody>
        </p:sp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7E54C61-A1FF-4E16-B7B2-53DA92FB9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0470-9FD1-46BE-A7DD-3C5E5A4B99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4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6A9C-4BD3-4218-8AF3-20FE24AFA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Recommendations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3298D-AC60-4C8D-B10E-2563A16B8F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BOOK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ED0359A-E21D-4D46-AC03-EC46EE65A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0470-9FD1-46BE-A7DD-3C5E5A4B99A5}" type="slidenum">
              <a:rPr lang="en-US" smtClean="0"/>
              <a:t>11</a:t>
            </a:fld>
            <a:endParaRPr lang="en-US"/>
          </a:p>
        </p:txBody>
      </p:sp>
      <p:pic>
        <p:nvPicPr>
          <p:cNvPr id="3074" name="Picture 2" descr="Don&amp;#39;t Make Me Think, Revisited: A Common Sense Approach to Web Usability  (3rd Edition) (Voices That Matter): Krug, Steve: 9780321965516: Amazon.com:  Books">
            <a:extLst>
              <a:ext uri="{FF2B5EF4-FFF2-40B4-BE49-F238E27FC236}">
                <a16:creationId xmlns:a16="http://schemas.microsoft.com/office/drawing/2014/main" id="{A02418FD-4B35-4B13-937F-2261963B6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232"/>
            <a:ext cx="1357312" cy="174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he Design of Everyday Things: Revised and Expanded Edition: Norman, Don:  8601400351710: Amazon.com: Books">
            <a:extLst>
              <a:ext uri="{FF2B5EF4-FFF2-40B4-BE49-F238E27FC236}">
                <a16:creationId xmlns:a16="http://schemas.microsoft.com/office/drawing/2014/main" id="{7BC55E98-79A6-46CB-A568-30705CAA8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554" y="1828233"/>
            <a:ext cx="1141406" cy="174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esigning with the Mind in Mind - 3rd Edition">
            <a:extLst>
              <a:ext uri="{FF2B5EF4-FFF2-40B4-BE49-F238E27FC236}">
                <a16:creationId xmlns:a16="http://schemas.microsoft.com/office/drawing/2014/main" id="{77242919-2EAE-4594-AC07-1E5CB2763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002" y="1828233"/>
            <a:ext cx="1418697" cy="174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esign for Hackers: Kadavy, David: 9781119998952: Amazon.com: Books">
            <a:extLst>
              <a:ext uri="{FF2B5EF4-FFF2-40B4-BE49-F238E27FC236}">
                <a16:creationId xmlns:a16="http://schemas.microsoft.com/office/drawing/2014/main" id="{0823CFE2-C3AB-4529-960F-8D1FEA604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741" y="1828233"/>
            <a:ext cx="1392205" cy="174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Ruined by Design: How Designers Destroyed the World, and What We Can Do to  Fix It - Kindle edition by Monteiro, Mike. Politics &amp;amp; Social Sciences  Kindle eBooks @ Amazon.com.">
            <a:extLst>
              <a:ext uri="{FF2B5EF4-FFF2-40B4-BE49-F238E27FC236}">
                <a16:creationId xmlns:a16="http://schemas.microsoft.com/office/drawing/2014/main" id="{35BCBE52-8CAF-4B72-930D-52A661250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988" y="1828232"/>
            <a:ext cx="1152627" cy="174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Amazon.com: Information Architecture: For the Web and Beyond eBook :  Rosenfeld, Louis, Morville, Peter, Arango, Jorge: Kindle Store">
            <a:extLst>
              <a:ext uri="{FF2B5EF4-FFF2-40B4-BE49-F238E27FC236}">
                <a16:creationId xmlns:a16="http://schemas.microsoft.com/office/drawing/2014/main" id="{D9D9102A-0991-4FE3-98E2-845BA630E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5656" y="1828233"/>
            <a:ext cx="1158144" cy="174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This Is Marketing: You Can&amp;#39;t Be Seen Until You Learn to See: Godin, Seth:  9780525540830: Amazon.com: Books">
            <a:extLst>
              <a:ext uri="{FF2B5EF4-FFF2-40B4-BE49-F238E27FC236}">
                <a16:creationId xmlns:a16="http://schemas.microsoft.com/office/drawing/2014/main" id="{B21576CB-DE6F-413E-A187-A38109BAD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00" y="4080156"/>
            <a:ext cx="1105453" cy="151129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The Cluetrain Manifesto (10th Anniversary Edition): 10th Anniversary  Edition: Levine, Rick: 8601416525051: Amazon.com: Books">
            <a:extLst>
              <a:ext uri="{FF2B5EF4-FFF2-40B4-BE49-F238E27FC236}">
                <a16:creationId xmlns:a16="http://schemas.microsoft.com/office/drawing/2014/main" id="{3597F95F-D26C-4FF9-BD0A-2D2FB4A07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018" y="4080156"/>
            <a:ext cx="1008537" cy="151129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ey, Whipple, Squeeze This: The Classic Guide to Creating Great Ads:  Sullivan, Luke, Edward Boches: 9781119164005: Amazon.com: Books">
            <a:extLst>
              <a:ext uri="{FF2B5EF4-FFF2-40B4-BE49-F238E27FC236}">
                <a16:creationId xmlns:a16="http://schemas.microsoft.com/office/drawing/2014/main" id="{9058553C-DA5C-4925-8E71-FE9A72697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420" y="4080156"/>
            <a:ext cx="1020651" cy="151129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The Long Tail: Why the Future of Business is Selling Less of More: Anderson,  Chris: 9781401309664: Amazon.com: Books">
            <a:extLst>
              <a:ext uri="{FF2B5EF4-FFF2-40B4-BE49-F238E27FC236}">
                <a16:creationId xmlns:a16="http://schemas.microsoft.com/office/drawing/2014/main" id="{4EF2F55A-6EF4-457E-8B36-F21E1B586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926" y="4080156"/>
            <a:ext cx="1106426" cy="154598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Predictably Irrational, Revised and Expanded Edition: The Hidden Forces  That Shape Our Decisions: Ariely, Dr. Dan: 9780061353246: Amazon.com: Books">
            <a:extLst>
              <a:ext uri="{FF2B5EF4-FFF2-40B4-BE49-F238E27FC236}">
                <a16:creationId xmlns:a16="http://schemas.microsoft.com/office/drawing/2014/main" id="{0370E494-09E7-4802-8F04-2C471B302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217" y="4080156"/>
            <a:ext cx="1015271" cy="154598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Web Analytics 2.0: The Art of Online Accountability and Science of Customer  Centricity: Kaushik, Avinash: 8601417096857: Amazon.com: Books">
            <a:extLst>
              <a:ext uri="{FF2B5EF4-FFF2-40B4-BE49-F238E27FC236}">
                <a16:creationId xmlns:a16="http://schemas.microsoft.com/office/drawing/2014/main" id="{C0CF4E9A-5E81-4162-966B-F72A59CC5D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045"/>
          <a:stretch/>
        </p:blipFill>
        <p:spPr bwMode="auto">
          <a:xfrm>
            <a:off x="10292351" y="4080156"/>
            <a:ext cx="1223374" cy="154598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Influence, New and Expanded: The Psychology of Persuasion">
            <a:extLst>
              <a:ext uri="{FF2B5EF4-FFF2-40B4-BE49-F238E27FC236}">
                <a16:creationId xmlns:a16="http://schemas.microsoft.com/office/drawing/2014/main" id="{14585EFB-5D40-4A7A-BBCC-76952677B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936" y="4080156"/>
            <a:ext cx="1000125" cy="152400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522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614AD3-B840-49B5-8C36-52A773228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Undergrad Studies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0F017E-7881-4EFA-8122-F272258E55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ABOUT ME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D0DD554-BDAB-4164-B279-AD28699FC474}"/>
              </a:ext>
            </a:extLst>
          </p:cNvPr>
          <p:cNvGrpSpPr/>
          <p:nvPr/>
        </p:nvGrpSpPr>
        <p:grpSpPr>
          <a:xfrm>
            <a:off x="1077715" y="2819070"/>
            <a:ext cx="4776970" cy="2493610"/>
            <a:chOff x="808722" y="2182195"/>
            <a:chExt cx="4776970" cy="249361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7A11C71-E8E5-472C-A171-278FF3F8E36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08722" y="2182195"/>
              <a:ext cx="4776970" cy="2493610"/>
              <a:chOff x="1727" y="1050"/>
              <a:chExt cx="4226" cy="2206"/>
            </a:xfrm>
          </p:grpSpPr>
          <p:sp>
            <p:nvSpPr>
              <p:cNvPr id="11" name="Freeform 8">
                <a:extLst>
                  <a:ext uri="{FF2B5EF4-FFF2-40B4-BE49-F238E27FC236}">
                    <a16:creationId xmlns:a16="http://schemas.microsoft.com/office/drawing/2014/main" id="{D788D574-5539-41FF-8F59-5C43B0435D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7" y="1277"/>
                <a:ext cx="1683" cy="1787"/>
              </a:xfrm>
              <a:custGeom>
                <a:avLst/>
                <a:gdLst>
                  <a:gd name="T0" fmla="*/ 237 w 237"/>
                  <a:gd name="T1" fmla="*/ 86 h 251"/>
                  <a:gd name="T2" fmla="*/ 236 w 237"/>
                  <a:gd name="T3" fmla="*/ 88 h 251"/>
                  <a:gd name="T4" fmla="*/ 213 w 237"/>
                  <a:gd name="T5" fmla="*/ 101 h 251"/>
                  <a:gd name="T6" fmla="*/ 212 w 237"/>
                  <a:gd name="T7" fmla="*/ 101 h 251"/>
                  <a:gd name="T8" fmla="*/ 212 w 237"/>
                  <a:gd name="T9" fmla="*/ 101 h 251"/>
                  <a:gd name="T10" fmla="*/ 213 w 237"/>
                  <a:gd name="T11" fmla="*/ 101 h 251"/>
                  <a:gd name="T12" fmla="*/ 237 w 237"/>
                  <a:gd name="T13" fmla="*/ 86 h 251"/>
                  <a:gd name="T14" fmla="*/ 128 w 237"/>
                  <a:gd name="T15" fmla="*/ 0 h 251"/>
                  <a:gd name="T16" fmla="*/ 124 w 237"/>
                  <a:gd name="T17" fmla="*/ 0 h 251"/>
                  <a:gd name="T18" fmla="*/ 3 w 237"/>
                  <a:gd name="T19" fmla="*/ 121 h 251"/>
                  <a:gd name="T20" fmla="*/ 128 w 237"/>
                  <a:gd name="T21" fmla="*/ 251 h 251"/>
                  <a:gd name="T22" fmla="*/ 213 w 237"/>
                  <a:gd name="T23" fmla="*/ 218 h 251"/>
                  <a:gd name="T24" fmla="*/ 199 w 237"/>
                  <a:gd name="T25" fmla="*/ 203 h 251"/>
                  <a:gd name="T26" fmla="*/ 190 w 237"/>
                  <a:gd name="T27" fmla="*/ 190 h 251"/>
                  <a:gd name="T28" fmla="*/ 213 w 237"/>
                  <a:gd name="T29" fmla="*/ 150 h 251"/>
                  <a:gd name="T30" fmla="*/ 213 w 237"/>
                  <a:gd name="T31" fmla="*/ 150 h 251"/>
                  <a:gd name="T32" fmla="*/ 190 w 237"/>
                  <a:gd name="T33" fmla="*/ 163 h 251"/>
                  <a:gd name="T34" fmla="*/ 128 w 237"/>
                  <a:gd name="T35" fmla="*/ 198 h 251"/>
                  <a:gd name="T36" fmla="*/ 56 w 237"/>
                  <a:gd name="T37" fmla="*/ 123 h 251"/>
                  <a:gd name="T38" fmla="*/ 124 w 237"/>
                  <a:gd name="T39" fmla="*/ 54 h 251"/>
                  <a:gd name="T40" fmla="*/ 128 w 237"/>
                  <a:gd name="T41" fmla="*/ 54 h 251"/>
                  <a:gd name="T42" fmla="*/ 188 w 237"/>
                  <a:gd name="T43" fmla="*/ 86 h 251"/>
                  <a:gd name="T44" fmla="*/ 189 w 237"/>
                  <a:gd name="T45" fmla="*/ 62 h 251"/>
                  <a:gd name="T46" fmla="*/ 199 w 237"/>
                  <a:gd name="T47" fmla="*/ 48 h 251"/>
                  <a:gd name="T48" fmla="*/ 213 w 237"/>
                  <a:gd name="T49" fmla="*/ 33 h 251"/>
                  <a:gd name="T50" fmla="*/ 128 w 237"/>
                  <a:gd name="T51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7" h="251">
                    <a:moveTo>
                      <a:pt x="237" y="86"/>
                    </a:moveTo>
                    <a:cubicBezTo>
                      <a:pt x="237" y="87"/>
                      <a:pt x="236" y="87"/>
                      <a:pt x="236" y="88"/>
                    </a:cubicBezTo>
                    <a:cubicBezTo>
                      <a:pt x="231" y="96"/>
                      <a:pt x="222" y="101"/>
                      <a:pt x="213" y="101"/>
                    </a:cubicBezTo>
                    <a:cubicBezTo>
                      <a:pt x="212" y="101"/>
                      <a:pt x="212" y="101"/>
                      <a:pt x="212" y="101"/>
                    </a:cubicBezTo>
                    <a:cubicBezTo>
                      <a:pt x="212" y="101"/>
                      <a:pt x="212" y="101"/>
                      <a:pt x="212" y="101"/>
                    </a:cubicBezTo>
                    <a:cubicBezTo>
                      <a:pt x="213" y="101"/>
                      <a:pt x="213" y="101"/>
                      <a:pt x="213" y="101"/>
                    </a:cubicBezTo>
                    <a:cubicBezTo>
                      <a:pt x="225" y="101"/>
                      <a:pt x="233" y="95"/>
                      <a:pt x="237" y="86"/>
                    </a:cubicBezTo>
                    <a:moveTo>
                      <a:pt x="128" y="0"/>
                    </a:moveTo>
                    <a:cubicBezTo>
                      <a:pt x="127" y="0"/>
                      <a:pt x="126" y="0"/>
                      <a:pt x="124" y="0"/>
                    </a:cubicBezTo>
                    <a:cubicBezTo>
                      <a:pt x="59" y="2"/>
                      <a:pt x="5" y="55"/>
                      <a:pt x="3" y="121"/>
                    </a:cubicBezTo>
                    <a:cubicBezTo>
                      <a:pt x="0" y="192"/>
                      <a:pt x="57" y="251"/>
                      <a:pt x="128" y="251"/>
                    </a:cubicBezTo>
                    <a:cubicBezTo>
                      <a:pt x="161" y="251"/>
                      <a:pt x="190" y="238"/>
                      <a:pt x="213" y="218"/>
                    </a:cubicBezTo>
                    <a:cubicBezTo>
                      <a:pt x="208" y="213"/>
                      <a:pt x="203" y="208"/>
                      <a:pt x="199" y="203"/>
                    </a:cubicBezTo>
                    <a:cubicBezTo>
                      <a:pt x="196" y="199"/>
                      <a:pt x="193" y="195"/>
                      <a:pt x="190" y="190"/>
                    </a:cubicBezTo>
                    <a:cubicBezTo>
                      <a:pt x="179" y="172"/>
                      <a:pt x="192" y="150"/>
                      <a:pt x="213" y="150"/>
                    </a:cubicBezTo>
                    <a:cubicBezTo>
                      <a:pt x="213" y="150"/>
                      <a:pt x="213" y="150"/>
                      <a:pt x="213" y="150"/>
                    </a:cubicBezTo>
                    <a:cubicBezTo>
                      <a:pt x="203" y="150"/>
                      <a:pt x="195" y="155"/>
                      <a:pt x="190" y="163"/>
                    </a:cubicBezTo>
                    <a:cubicBezTo>
                      <a:pt x="177" y="184"/>
                      <a:pt x="154" y="198"/>
                      <a:pt x="128" y="198"/>
                    </a:cubicBezTo>
                    <a:cubicBezTo>
                      <a:pt x="87" y="198"/>
                      <a:pt x="54" y="164"/>
                      <a:pt x="56" y="123"/>
                    </a:cubicBezTo>
                    <a:cubicBezTo>
                      <a:pt x="58" y="86"/>
                      <a:pt x="87" y="56"/>
                      <a:pt x="124" y="54"/>
                    </a:cubicBezTo>
                    <a:cubicBezTo>
                      <a:pt x="125" y="54"/>
                      <a:pt x="127" y="54"/>
                      <a:pt x="128" y="54"/>
                    </a:cubicBezTo>
                    <a:cubicBezTo>
                      <a:pt x="153" y="54"/>
                      <a:pt x="175" y="66"/>
                      <a:pt x="188" y="86"/>
                    </a:cubicBezTo>
                    <a:cubicBezTo>
                      <a:pt x="185" y="78"/>
                      <a:pt x="185" y="70"/>
                      <a:pt x="189" y="62"/>
                    </a:cubicBezTo>
                    <a:cubicBezTo>
                      <a:pt x="192" y="57"/>
                      <a:pt x="195" y="53"/>
                      <a:pt x="199" y="48"/>
                    </a:cubicBezTo>
                    <a:cubicBezTo>
                      <a:pt x="203" y="43"/>
                      <a:pt x="208" y="38"/>
                      <a:pt x="213" y="33"/>
                    </a:cubicBezTo>
                    <a:cubicBezTo>
                      <a:pt x="190" y="13"/>
                      <a:pt x="161" y="0"/>
                      <a:pt x="128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9F798B27-D539-4AEA-A9B7-0DF900DD9B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62" y="1277"/>
                <a:ext cx="1527" cy="1787"/>
              </a:xfrm>
              <a:custGeom>
                <a:avLst/>
                <a:gdLst>
                  <a:gd name="T0" fmla="*/ 25 w 215"/>
                  <a:gd name="T1" fmla="*/ 150 h 251"/>
                  <a:gd name="T2" fmla="*/ 25 w 215"/>
                  <a:gd name="T3" fmla="*/ 150 h 251"/>
                  <a:gd name="T4" fmla="*/ 47 w 215"/>
                  <a:gd name="T5" fmla="*/ 190 h 251"/>
                  <a:gd name="T6" fmla="*/ 39 w 215"/>
                  <a:gd name="T7" fmla="*/ 203 h 251"/>
                  <a:gd name="T8" fmla="*/ 25 w 215"/>
                  <a:gd name="T9" fmla="*/ 218 h 251"/>
                  <a:gd name="T10" fmla="*/ 109 w 215"/>
                  <a:gd name="T11" fmla="*/ 251 h 251"/>
                  <a:gd name="T12" fmla="*/ 194 w 215"/>
                  <a:gd name="T13" fmla="*/ 218 h 251"/>
                  <a:gd name="T14" fmla="*/ 180 w 215"/>
                  <a:gd name="T15" fmla="*/ 203 h 251"/>
                  <a:gd name="T16" fmla="*/ 172 w 215"/>
                  <a:gd name="T17" fmla="*/ 190 h 251"/>
                  <a:gd name="T18" fmla="*/ 192 w 215"/>
                  <a:gd name="T19" fmla="*/ 150 h 251"/>
                  <a:gd name="T20" fmla="*/ 171 w 215"/>
                  <a:gd name="T21" fmla="*/ 163 h 251"/>
                  <a:gd name="T22" fmla="*/ 109 w 215"/>
                  <a:gd name="T23" fmla="*/ 198 h 251"/>
                  <a:gd name="T24" fmla="*/ 48 w 215"/>
                  <a:gd name="T25" fmla="*/ 163 h 251"/>
                  <a:gd name="T26" fmla="*/ 25 w 215"/>
                  <a:gd name="T27" fmla="*/ 150 h 251"/>
                  <a:gd name="T28" fmla="*/ 0 w 215"/>
                  <a:gd name="T29" fmla="*/ 86 h 251"/>
                  <a:gd name="T30" fmla="*/ 24 w 215"/>
                  <a:gd name="T31" fmla="*/ 101 h 251"/>
                  <a:gd name="T32" fmla="*/ 24 w 215"/>
                  <a:gd name="T33" fmla="*/ 101 h 251"/>
                  <a:gd name="T34" fmla="*/ 2 w 215"/>
                  <a:gd name="T35" fmla="*/ 88 h 251"/>
                  <a:gd name="T36" fmla="*/ 0 w 215"/>
                  <a:gd name="T37" fmla="*/ 86 h 251"/>
                  <a:gd name="T38" fmla="*/ 109 w 215"/>
                  <a:gd name="T39" fmla="*/ 0 h 251"/>
                  <a:gd name="T40" fmla="*/ 25 w 215"/>
                  <a:gd name="T41" fmla="*/ 33 h 251"/>
                  <a:gd name="T42" fmla="*/ 39 w 215"/>
                  <a:gd name="T43" fmla="*/ 48 h 251"/>
                  <a:gd name="T44" fmla="*/ 48 w 215"/>
                  <a:gd name="T45" fmla="*/ 62 h 251"/>
                  <a:gd name="T46" fmla="*/ 49 w 215"/>
                  <a:gd name="T47" fmla="*/ 86 h 251"/>
                  <a:gd name="T48" fmla="*/ 109 w 215"/>
                  <a:gd name="T49" fmla="*/ 54 h 251"/>
                  <a:gd name="T50" fmla="*/ 171 w 215"/>
                  <a:gd name="T51" fmla="*/ 88 h 251"/>
                  <a:gd name="T52" fmla="*/ 194 w 215"/>
                  <a:gd name="T53" fmla="*/ 101 h 251"/>
                  <a:gd name="T54" fmla="*/ 195 w 215"/>
                  <a:gd name="T55" fmla="*/ 101 h 251"/>
                  <a:gd name="T56" fmla="*/ 215 w 215"/>
                  <a:gd name="T57" fmla="*/ 92 h 251"/>
                  <a:gd name="T58" fmla="*/ 195 w 215"/>
                  <a:gd name="T59" fmla="*/ 101 h 251"/>
                  <a:gd name="T60" fmla="*/ 194 w 215"/>
                  <a:gd name="T61" fmla="*/ 101 h 251"/>
                  <a:gd name="T62" fmla="*/ 171 w 215"/>
                  <a:gd name="T63" fmla="*/ 62 h 251"/>
                  <a:gd name="T64" fmla="*/ 180 w 215"/>
                  <a:gd name="T65" fmla="*/ 48 h 251"/>
                  <a:gd name="T66" fmla="*/ 194 w 215"/>
                  <a:gd name="T67" fmla="*/ 33 h 251"/>
                  <a:gd name="T68" fmla="*/ 109 w 215"/>
                  <a:gd name="T69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5" h="251">
                    <a:moveTo>
                      <a:pt x="25" y="150"/>
                    </a:moveTo>
                    <a:cubicBezTo>
                      <a:pt x="25" y="150"/>
                      <a:pt x="25" y="150"/>
                      <a:pt x="25" y="150"/>
                    </a:cubicBezTo>
                    <a:cubicBezTo>
                      <a:pt x="45" y="150"/>
                      <a:pt x="58" y="172"/>
                      <a:pt x="47" y="190"/>
                    </a:cubicBezTo>
                    <a:cubicBezTo>
                      <a:pt x="45" y="195"/>
                      <a:pt x="42" y="199"/>
                      <a:pt x="39" y="203"/>
                    </a:cubicBezTo>
                    <a:cubicBezTo>
                      <a:pt x="34" y="208"/>
                      <a:pt x="30" y="213"/>
                      <a:pt x="25" y="218"/>
                    </a:cubicBezTo>
                    <a:cubicBezTo>
                      <a:pt x="47" y="238"/>
                      <a:pt x="77" y="251"/>
                      <a:pt x="109" y="251"/>
                    </a:cubicBezTo>
                    <a:cubicBezTo>
                      <a:pt x="142" y="251"/>
                      <a:pt x="172" y="238"/>
                      <a:pt x="194" y="218"/>
                    </a:cubicBezTo>
                    <a:cubicBezTo>
                      <a:pt x="189" y="213"/>
                      <a:pt x="185" y="208"/>
                      <a:pt x="180" y="203"/>
                    </a:cubicBezTo>
                    <a:cubicBezTo>
                      <a:pt x="177" y="199"/>
                      <a:pt x="174" y="195"/>
                      <a:pt x="172" y="190"/>
                    </a:cubicBezTo>
                    <a:cubicBezTo>
                      <a:pt x="161" y="173"/>
                      <a:pt x="173" y="151"/>
                      <a:pt x="192" y="150"/>
                    </a:cubicBezTo>
                    <a:cubicBezTo>
                      <a:pt x="183" y="150"/>
                      <a:pt x="176" y="155"/>
                      <a:pt x="171" y="163"/>
                    </a:cubicBezTo>
                    <a:cubicBezTo>
                      <a:pt x="158" y="184"/>
                      <a:pt x="135" y="198"/>
                      <a:pt x="109" y="198"/>
                    </a:cubicBezTo>
                    <a:cubicBezTo>
                      <a:pt x="83" y="198"/>
                      <a:pt x="60" y="184"/>
                      <a:pt x="48" y="163"/>
                    </a:cubicBezTo>
                    <a:cubicBezTo>
                      <a:pt x="43" y="155"/>
                      <a:pt x="34" y="150"/>
                      <a:pt x="25" y="150"/>
                    </a:cubicBezTo>
                    <a:moveTo>
                      <a:pt x="0" y="86"/>
                    </a:moveTo>
                    <a:cubicBezTo>
                      <a:pt x="4" y="95"/>
                      <a:pt x="13" y="101"/>
                      <a:pt x="24" y="101"/>
                    </a:cubicBezTo>
                    <a:cubicBezTo>
                      <a:pt x="24" y="101"/>
                      <a:pt x="24" y="101"/>
                      <a:pt x="24" y="101"/>
                    </a:cubicBezTo>
                    <a:cubicBezTo>
                      <a:pt x="15" y="101"/>
                      <a:pt x="7" y="96"/>
                      <a:pt x="2" y="88"/>
                    </a:cubicBezTo>
                    <a:cubicBezTo>
                      <a:pt x="1" y="87"/>
                      <a:pt x="1" y="87"/>
                      <a:pt x="0" y="86"/>
                    </a:cubicBezTo>
                    <a:moveTo>
                      <a:pt x="109" y="0"/>
                    </a:moveTo>
                    <a:cubicBezTo>
                      <a:pt x="77" y="0"/>
                      <a:pt x="47" y="13"/>
                      <a:pt x="25" y="33"/>
                    </a:cubicBezTo>
                    <a:cubicBezTo>
                      <a:pt x="30" y="38"/>
                      <a:pt x="34" y="43"/>
                      <a:pt x="39" y="48"/>
                    </a:cubicBezTo>
                    <a:cubicBezTo>
                      <a:pt x="42" y="53"/>
                      <a:pt x="45" y="57"/>
                      <a:pt x="48" y="62"/>
                    </a:cubicBezTo>
                    <a:cubicBezTo>
                      <a:pt x="53" y="70"/>
                      <a:pt x="53" y="78"/>
                      <a:pt x="49" y="86"/>
                    </a:cubicBezTo>
                    <a:cubicBezTo>
                      <a:pt x="62" y="66"/>
                      <a:pt x="84" y="54"/>
                      <a:pt x="109" y="54"/>
                    </a:cubicBezTo>
                    <a:cubicBezTo>
                      <a:pt x="136" y="54"/>
                      <a:pt x="158" y="68"/>
                      <a:pt x="171" y="88"/>
                    </a:cubicBezTo>
                    <a:cubicBezTo>
                      <a:pt x="176" y="96"/>
                      <a:pt x="184" y="101"/>
                      <a:pt x="194" y="101"/>
                    </a:cubicBezTo>
                    <a:cubicBezTo>
                      <a:pt x="195" y="101"/>
                      <a:pt x="195" y="101"/>
                      <a:pt x="195" y="101"/>
                    </a:cubicBezTo>
                    <a:cubicBezTo>
                      <a:pt x="203" y="101"/>
                      <a:pt x="210" y="97"/>
                      <a:pt x="215" y="92"/>
                    </a:cubicBezTo>
                    <a:cubicBezTo>
                      <a:pt x="210" y="98"/>
                      <a:pt x="203" y="101"/>
                      <a:pt x="195" y="101"/>
                    </a:cubicBezTo>
                    <a:cubicBezTo>
                      <a:pt x="194" y="101"/>
                      <a:pt x="194" y="101"/>
                      <a:pt x="194" y="101"/>
                    </a:cubicBezTo>
                    <a:cubicBezTo>
                      <a:pt x="174" y="101"/>
                      <a:pt x="161" y="79"/>
                      <a:pt x="171" y="62"/>
                    </a:cubicBezTo>
                    <a:cubicBezTo>
                      <a:pt x="174" y="57"/>
                      <a:pt x="177" y="53"/>
                      <a:pt x="180" y="48"/>
                    </a:cubicBezTo>
                    <a:cubicBezTo>
                      <a:pt x="185" y="43"/>
                      <a:pt x="189" y="38"/>
                      <a:pt x="194" y="33"/>
                    </a:cubicBezTo>
                    <a:cubicBezTo>
                      <a:pt x="172" y="13"/>
                      <a:pt x="142" y="0"/>
                      <a:pt x="109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10">
                <a:extLst>
                  <a:ext uri="{FF2B5EF4-FFF2-40B4-BE49-F238E27FC236}">
                    <a16:creationId xmlns:a16="http://schemas.microsoft.com/office/drawing/2014/main" id="{0FBFBCD1-6339-438E-8372-2C2A3626CD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98" y="1512"/>
                <a:ext cx="476" cy="1317"/>
              </a:xfrm>
              <a:custGeom>
                <a:avLst/>
                <a:gdLst>
                  <a:gd name="T0" fmla="*/ 34 w 67"/>
                  <a:gd name="T1" fmla="*/ 117 h 185"/>
                  <a:gd name="T2" fmla="*/ 11 w 67"/>
                  <a:gd name="T3" fmla="*/ 157 h 185"/>
                  <a:gd name="T4" fmla="*/ 20 w 67"/>
                  <a:gd name="T5" fmla="*/ 170 h 185"/>
                  <a:gd name="T6" fmla="*/ 34 w 67"/>
                  <a:gd name="T7" fmla="*/ 185 h 185"/>
                  <a:gd name="T8" fmla="*/ 48 w 67"/>
                  <a:gd name="T9" fmla="*/ 170 h 185"/>
                  <a:gd name="T10" fmla="*/ 56 w 67"/>
                  <a:gd name="T11" fmla="*/ 157 h 185"/>
                  <a:gd name="T12" fmla="*/ 34 w 67"/>
                  <a:gd name="T13" fmla="*/ 117 h 185"/>
                  <a:gd name="T14" fmla="*/ 34 w 67"/>
                  <a:gd name="T15" fmla="*/ 0 h 185"/>
                  <a:gd name="T16" fmla="*/ 20 w 67"/>
                  <a:gd name="T17" fmla="*/ 15 h 185"/>
                  <a:gd name="T18" fmla="*/ 10 w 67"/>
                  <a:gd name="T19" fmla="*/ 29 h 185"/>
                  <a:gd name="T20" fmla="*/ 9 w 67"/>
                  <a:gd name="T21" fmla="*/ 53 h 185"/>
                  <a:gd name="T22" fmla="*/ 11 w 67"/>
                  <a:gd name="T23" fmla="*/ 55 h 185"/>
                  <a:gd name="T24" fmla="*/ 33 w 67"/>
                  <a:gd name="T25" fmla="*/ 68 h 185"/>
                  <a:gd name="T26" fmla="*/ 34 w 67"/>
                  <a:gd name="T27" fmla="*/ 68 h 185"/>
                  <a:gd name="T28" fmla="*/ 57 w 67"/>
                  <a:gd name="T29" fmla="*/ 55 h 185"/>
                  <a:gd name="T30" fmla="*/ 58 w 67"/>
                  <a:gd name="T31" fmla="*/ 53 h 185"/>
                  <a:gd name="T32" fmla="*/ 57 w 67"/>
                  <a:gd name="T33" fmla="*/ 29 h 185"/>
                  <a:gd name="T34" fmla="*/ 48 w 67"/>
                  <a:gd name="T35" fmla="*/ 15 h 185"/>
                  <a:gd name="T36" fmla="*/ 34 w 67"/>
                  <a:gd name="T37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7" h="185">
                    <a:moveTo>
                      <a:pt x="34" y="117"/>
                    </a:moveTo>
                    <a:cubicBezTo>
                      <a:pt x="13" y="117"/>
                      <a:pt x="0" y="139"/>
                      <a:pt x="11" y="157"/>
                    </a:cubicBezTo>
                    <a:cubicBezTo>
                      <a:pt x="14" y="162"/>
                      <a:pt x="17" y="166"/>
                      <a:pt x="20" y="170"/>
                    </a:cubicBezTo>
                    <a:cubicBezTo>
                      <a:pt x="24" y="175"/>
                      <a:pt x="29" y="180"/>
                      <a:pt x="34" y="185"/>
                    </a:cubicBezTo>
                    <a:cubicBezTo>
                      <a:pt x="39" y="180"/>
                      <a:pt x="43" y="175"/>
                      <a:pt x="48" y="170"/>
                    </a:cubicBezTo>
                    <a:cubicBezTo>
                      <a:pt x="51" y="166"/>
                      <a:pt x="54" y="162"/>
                      <a:pt x="56" y="157"/>
                    </a:cubicBezTo>
                    <a:cubicBezTo>
                      <a:pt x="67" y="139"/>
                      <a:pt x="54" y="117"/>
                      <a:pt x="34" y="117"/>
                    </a:cubicBezTo>
                    <a:moveTo>
                      <a:pt x="34" y="0"/>
                    </a:moveTo>
                    <a:cubicBezTo>
                      <a:pt x="29" y="5"/>
                      <a:pt x="24" y="10"/>
                      <a:pt x="20" y="15"/>
                    </a:cubicBezTo>
                    <a:cubicBezTo>
                      <a:pt x="16" y="20"/>
                      <a:pt x="13" y="24"/>
                      <a:pt x="10" y="29"/>
                    </a:cubicBezTo>
                    <a:cubicBezTo>
                      <a:pt x="6" y="37"/>
                      <a:pt x="6" y="45"/>
                      <a:pt x="9" y="53"/>
                    </a:cubicBezTo>
                    <a:cubicBezTo>
                      <a:pt x="10" y="54"/>
                      <a:pt x="10" y="54"/>
                      <a:pt x="11" y="55"/>
                    </a:cubicBezTo>
                    <a:cubicBezTo>
                      <a:pt x="16" y="63"/>
                      <a:pt x="24" y="68"/>
                      <a:pt x="33" y="68"/>
                    </a:cubicBezTo>
                    <a:cubicBezTo>
                      <a:pt x="34" y="68"/>
                      <a:pt x="34" y="68"/>
                      <a:pt x="34" y="68"/>
                    </a:cubicBezTo>
                    <a:cubicBezTo>
                      <a:pt x="43" y="68"/>
                      <a:pt x="52" y="63"/>
                      <a:pt x="57" y="55"/>
                    </a:cubicBezTo>
                    <a:cubicBezTo>
                      <a:pt x="57" y="54"/>
                      <a:pt x="58" y="54"/>
                      <a:pt x="58" y="53"/>
                    </a:cubicBezTo>
                    <a:cubicBezTo>
                      <a:pt x="62" y="45"/>
                      <a:pt x="62" y="37"/>
                      <a:pt x="57" y="29"/>
                    </a:cubicBezTo>
                    <a:cubicBezTo>
                      <a:pt x="54" y="24"/>
                      <a:pt x="51" y="20"/>
                      <a:pt x="48" y="15"/>
                    </a:cubicBezTo>
                    <a:cubicBezTo>
                      <a:pt x="43" y="10"/>
                      <a:pt x="39" y="5"/>
                      <a:pt x="34" y="0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1">
                <a:extLst>
                  <a:ext uri="{FF2B5EF4-FFF2-40B4-BE49-F238E27FC236}">
                    <a16:creationId xmlns:a16="http://schemas.microsoft.com/office/drawing/2014/main" id="{DA02035B-5917-4F06-8C5E-CFCF0D64E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6" y="1277"/>
                <a:ext cx="1527" cy="1787"/>
              </a:xfrm>
              <a:custGeom>
                <a:avLst/>
                <a:gdLst>
                  <a:gd name="T0" fmla="*/ 87 w 215"/>
                  <a:gd name="T1" fmla="*/ 0 h 251"/>
                  <a:gd name="T2" fmla="*/ 2 w 215"/>
                  <a:gd name="T3" fmla="*/ 33 h 251"/>
                  <a:gd name="T4" fmla="*/ 16 w 215"/>
                  <a:gd name="T5" fmla="*/ 48 h 251"/>
                  <a:gd name="T6" fmla="*/ 25 w 215"/>
                  <a:gd name="T7" fmla="*/ 62 h 251"/>
                  <a:gd name="T8" fmla="*/ 23 w 215"/>
                  <a:gd name="T9" fmla="*/ 92 h 251"/>
                  <a:gd name="T10" fmla="*/ 25 w 215"/>
                  <a:gd name="T11" fmla="*/ 88 h 251"/>
                  <a:gd name="T12" fmla="*/ 87 w 215"/>
                  <a:gd name="T13" fmla="*/ 53 h 251"/>
                  <a:gd name="T14" fmla="*/ 91 w 215"/>
                  <a:gd name="T15" fmla="*/ 54 h 251"/>
                  <a:gd name="T16" fmla="*/ 159 w 215"/>
                  <a:gd name="T17" fmla="*/ 123 h 251"/>
                  <a:gd name="T18" fmla="*/ 87 w 215"/>
                  <a:gd name="T19" fmla="*/ 197 h 251"/>
                  <a:gd name="T20" fmla="*/ 26 w 215"/>
                  <a:gd name="T21" fmla="*/ 163 h 251"/>
                  <a:gd name="T22" fmla="*/ 3 w 215"/>
                  <a:gd name="T23" fmla="*/ 150 h 251"/>
                  <a:gd name="T24" fmla="*/ 0 w 215"/>
                  <a:gd name="T25" fmla="*/ 150 h 251"/>
                  <a:gd name="T26" fmla="*/ 2 w 215"/>
                  <a:gd name="T27" fmla="*/ 150 h 251"/>
                  <a:gd name="T28" fmla="*/ 25 w 215"/>
                  <a:gd name="T29" fmla="*/ 190 h 251"/>
                  <a:gd name="T30" fmla="*/ 16 w 215"/>
                  <a:gd name="T31" fmla="*/ 203 h 251"/>
                  <a:gd name="T32" fmla="*/ 2 w 215"/>
                  <a:gd name="T33" fmla="*/ 218 h 251"/>
                  <a:gd name="T34" fmla="*/ 87 w 215"/>
                  <a:gd name="T35" fmla="*/ 251 h 251"/>
                  <a:gd name="T36" fmla="*/ 91 w 215"/>
                  <a:gd name="T37" fmla="*/ 251 h 251"/>
                  <a:gd name="T38" fmla="*/ 212 w 215"/>
                  <a:gd name="T39" fmla="*/ 130 h 251"/>
                  <a:gd name="T40" fmla="*/ 87 w 215"/>
                  <a:gd name="T41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5" h="251">
                    <a:moveTo>
                      <a:pt x="87" y="0"/>
                    </a:moveTo>
                    <a:cubicBezTo>
                      <a:pt x="54" y="0"/>
                      <a:pt x="25" y="13"/>
                      <a:pt x="2" y="33"/>
                    </a:cubicBezTo>
                    <a:cubicBezTo>
                      <a:pt x="7" y="38"/>
                      <a:pt x="12" y="43"/>
                      <a:pt x="16" y="48"/>
                    </a:cubicBezTo>
                    <a:cubicBezTo>
                      <a:pt x="19" y="53"/>
                      <a:pt x="23" y="57"/>
                      <a:pt x="25" y="62"/>
                    </a:cubicBezTo>
                    <a:cubicBezTo>
                      <a:pt x="31" y="72"/>
                      <a:pt x="30" y="84"/>
                      <a:pt x="23" y="92"/>
                    </a:cubicBezTo>
                    <a:cubicBezTo>
                      <a:pt x="24" y="91"/>
                      <a:pt x="25" y="90"/>
                      <a:pt x="25" y="88"/>
                    </a:cubicBezTo>
                    <a:cubicBezTo>
                      <a:pt x="38" y="67"/>
                      <a:pt x="61" y="53"/>
                      <a:pt x="87" y="53"/>
                    </a:cubicBezTo>
                    <a:cubicBezTo>
                      <a:pt x="89" y="53"/>
                      <a:pt x="90" y="54"/>
                      <a:pt x="91" y="54"/>
                    </a:cubicBezTo>
                    <a:cubicBezTo>
                      <a:pt x="128" y="56"/>
                      <a:pt x="158" y="86"/>
                      <a:pt x="159" y="123"/>
                    </a:cubicBezTo>
                    <a:cubicBezTo>
                      <a:pt x="161" y="164"/>
                      <a:pt x="128" y="197"/>
                      <a:pt x="87" y="197"/>
                    </a:cubicBezTo>
                    <a:cubicBezTo>
                      <a:pt x="61" y="197"/>
                      <a:pt x="38" y="184"/>
                      <a:pt x="26" y="163"/>
                    </a:cubicBezTo>
                    <a:cubicBezTo>
                      <a:pt x="21" y="155"/>
                      <a:pt x="12" y="150"/>
                      <a:pt x="3" y="150"/>
                    </a:cubicBezTo>
                    <a:cubicBezTo>
                      <a:pt x="2" y="150"/>
                      <a:pt x="1" y="150"/>
                      <a:pt x="0" y="150"/>
                    </a:cubicBezTo>
                    <a:cubicBezTo>
                      <a:pt x="1" y="150"/>
                      <a:pt x="1" y="150"/>
                      <a:pt x="2" y="150"/>
                    </a:cubicBezTo>
                    <a:cubicBezTo>
                      <a:pt x="23" y="150"/>
                      <a:pt x="35" y="172"/>
                      <a:pt x="25" y="190"/>
                    </a:cubicBezTo>
                    <a:cubicBezTo>
                      <a:pt x="22" y="195"/>
                      <a:pt x="19" y="199"/>
                      <a:pt x="16" y="203"/>
                    </a:cubicBezTo>
                    <a:cubicBezTo>
                      <a:pt x="12" y="208"/>
                      <a:pt x="7" y="213"/>
                      <a:pt x="2" y="218"/>
                    </a:cubicBezTo>
                    <a:cubicBezTo>
                      <a:pt x="25" y="238"/>
                      <a:pt x="54" y="251"/>
                      <a:pt x="87" y="251"/>
                    </a:cubicBezTo>
                    <a:cubicBezTo>
                      <a:pt x="88" y="251"/>
                      <a:pt x="90" y="251"/>
                      <a:pt x="91" y="251"/>
                    </a:cubicBezTo>
                    <a:cubicBezTo>
                      <a:pt x="156" y="249"/>
                      <a:pt x="210" y="196"/>
                      <a:pt x="212" y="130"/>
                    </a:cubicBezTo>
                    <a:cubicBezTo>
                      <a:pt x="215" y="59"/>
                      <a:pt x="158" y="0"/>
                      <a:pt x="87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2">
                <a:extLst>
                  <a:ext uri="{FF2B5EF4-FFF2-40B4-BE49-F238E27FC236}">
                    <a16:creationId xmlns:a16="http://schemas.microsoft.com/office/drawing/2014/main" id="{35B2748A-20D3-42A3-80CB-546CDA612F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06" y="1512"/>
                <a:ext cx="469" cy="1317"/>
              </a:xfrm>
              <a:custGeom>
                <a:avLst/>
                <a:gdLst>
                  <a:gd name="T0" fmla="*/ 33 w 66"/>
                  <a:gd name="T1" fmla="*/ 117 h 185"/>
                  <a:gd name="T2" fmla="*/ 31 w 66"/>
                  <a:gd name="T3" fmla="*/ 117 h 185"/>
                  <a:gd name="T4" fmla="*/ 11 w 66"/>
                  <a:gd name="T5" fmla="*/ 157 h 185"/>
                  <a:gd name="T6" fmla="*/ 19 w 66"/>
                  <a:gd name="T7" fmla="*/ 170 h 185"/>
                  <a:gd name="T8" fmla="*/ 33 w 66"/>
                  <a:gd name="T9" fmla="*/ 185 h 185"/>
                  <a:gd name="T10" fmla="*/ 47 w 66"/>
                  <a:gd name="T11" fmla="*/ 170 h 185"/>
                  <a:gd name="T12" fmla="*/ 56 w 66"/>
                  <a:gd name="T13" fmla="*/ 157 h 185"/>
                  <a:gd name="T14" fmla="*/ 33 w 66"/>
                  <a:gd name="T15" fmla="*/ 117 h 185"/>
                  <a:gd name="T16" fmla="*/ 33 w 66"/>
                  <a:gd name="T17" fmla="*/ 0 h 185"/>
                  <a:gd name="T18" fmla="*/ 19 w 66"/>
                  <a:gd name="T19" fmla="*/ 15 h 185"/>
                  <a:gd name="T20" fmla="*/ 10 w 66"/>
                  <a:gd name="T21" fmla="*/ 29 h 185"/>
                  <a:gd name="T22" fmla="*/ 33 w 66"/>
                  <a:gd name="T23" fmla="*/ 68 h 185"/>
                  <a:gd name="T24" fmla="*/ 34 w 66"/>
                  <a:gd name="T25" fmla="*/ 68 h 185"/>
                  <a:gd name="T26" fmla="*/ 54 w 66"/>
                  <a:gd name="T27" fmla="*/ 59 h 185"/>
                  <a:gd name="T28" fmla="*/ 56 w 66"/>
                  <a:gd name="T29" fmla="*/ 29 h 185"/>
                  <a:gd name="T30" fmla="*/ 47 w 66"/>
                  <a:gd name="T31" fmla="*/ 15 h 185"/>
                  <a:gd name="T32" fmla="*/ 33 w 66"/>
                  <a:gd name="T3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185">
                    <a:moveTo>
                      <a:pt x="33" y="117"/>
                    </a:moveTo>
                    <a:cubicBezTo>
                      <a:pt x="32" y="117"/>
                      <a:pt x="32" y="117"/>
                      <a:pt x="31" y="117"/>
                    </a:cubicBezTo>
                    <a:cubicBezTo>
                      <a:pt x="12" y="118"/>
                      <a:pt x="0" y="140"/>
                      <a:pt x="11" y="157"/>
                    </a:cubicBezTo>
                    <a:cubicBezTo>
                      <a:pt x="13" y="162"/>
                      <a:pt x="16" y="166"/>
                      <a:pt x="19" y="170"/>
                    </a:cubicBezTo>
                    <a:cubicBezTo>
                      <a:pt x="24" y="175"/>
                      <a:pt x="28" y="180"/>
                      <a:pt x="33" y="185"/>
                    </a:cubicBezTo>
                    <a:cubicBezTo>
                      <a:pt x="38" y="180"/>
                      <a:pt x="43" y="175"/>
                      <a:pt x="47" y="170"/>
                    </a:cubicBezTo>
                    <a:cubicBezTo>
                      <a:pt x="50" y="166"/>
                      <a:pt x="53" y="162"/>
                      <a:pt x="56" y="157"/>
                    </a:cubicBezTo>
                    <a:cubicBezTo>
                      <a:pt x="66" y="139"/>
                      <a:pt x="54" y="117"/>
                      <a:pt x="33" y="117"/>
                    </a:cubicBezTo>
                    <a:moveTo>
                      <a:pt x="33" y="0"/>
                    </a:moveTo>
                    <a:cubicBezTo>
                      <a:pt x="28" y="5"/>
                      <a:pt x="24" y="10"/>
                      <a:pt x="19" y="15"/>
                    </a:cubicBezTo>
                    <a:cubicBezTo>
                      <a:pt x="16" y="20"/>
                      <a:pt x="13" y="24"/>
                      <a:pt x="10" y="29"/>
                    </a:cubicBezTo>
                    <a:cubicBezTo>
                      <a:pt x="0" y="46"/>
                      <a:pt x="13" y="68"/>
                      <a:pt x="33" y="68"/>
                    </a:cubicBezTo>
                    <a:cubicBezTo>
                      <a:pt x="34" y="68"/>
                      <a:pt x="34" y="68"/>
                      <a:pt x="34" y="68"/>
                    </a:cubicBezTo>
                    <a:cubicBezTo>
                      <a:pt x="42" y="68"/>
                      <a:pt x="49" y="65"/>
                      <a:pt x="54" y="59"/>
                    </a:cubicBezTo>
                    <a:cubicBezTo>
                      <a:pt x="61" y="51"/>
                      <a:pt x="62" y="39"/>
                      <a:pt x="56" y="29"/>
                    </a:cubicBezTo>
                    <a:cubicBezTo>
                      <a:pt x="54" y="24"/>
                      <a:pt x="50" y="20"/>
                      <a:pt x="47" y="15"/>
                    </a:cubicBezTo>
                    <a:cubicBezTo>
                      <a:pt x="43" y="10"/>
                      <a:pt x="38" y="5"/>
                      <a:pt x="33" y="0"/>
                    </a:cubicBezTo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3">
                <a:extLst>
                  <a:ext uri="{FF2B5EF4-FFF2-40B4-BE49-F238E27FC236}">
                    <a16:creationId xmlns:a16="http://schemas.microsoft.com/office/drawing/2014/main" id="{5E4414FC-EA7D-4B01-8F10-CFA76C878E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8" y="2986"/>
                <a:ext cx="1193" cy="270"/>
              </a:xfrm>
              <a:custGeom>
                <a:avLst/>
                <a:gdLst>
                  <a:gd name="T0" fmla="*/ 168 w 168"/>
                  <a:gd name="T1" fmla="*/ 2 h 38"/>
                  <a:gd name="T2" fmla="*/ 139 w 168"/>
                  <a:gd name="T3" fmla="*/ 15 h 38"/>
                  <a:gd name="T4" fmla="*/ 143 w 168"/>
                  <a:gd name="T5" fmla="*/ 19 h 38"/>
                  <a:gd name="T6" fmla="*/ 73 w 168"/>
                  <a:gd name="T7" fmla="*/ 34 h 38"/>
                  <a:gd name="T8" fmla="*/ 3 w 168"/>
                  <a:gd name="T9" fmla="*/ 1 h 38"/>
                  <a:gd name="T10" fmla="*/ 1 w 168"/>
                  <a:gd name="T11" fmla="*/ 1 h 38"/>
                  <a:gd name="T12" fmla="*/ 1 w 168"/>
                  <a:gd name="T13" fmla="*/ 3 h 38"/>
                  <a:gd name="T14" fmla="*/ 73 w 168"/>
                  <a:gd name="T15" fmla="*/ 38 h 38"/>
                  <a:gd name="T16" fmla="*/ 85 w 168"/>
                  <a:gd name="T17" fmla="*/ 38 h 38"/>
                  <a:gd name="T18" fmla="*/ 145 w 168"/>
                  <a:gd name="T19" fmla="*/ 22 h 38"/>
                  <a:gd name="T20" fmla="*/ 149 w 168"/>
                  <a:gd name="T21" fmla="*/ 28 h 38"/>
                  <a:gd name="T22" fmla="*/ 168 w 168"/>
                  <a:gd name="T23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8" h="38">
                    <a:moveTo>
                      <a:pt x="168" y="2"/>
                    </a:moveTo>
                    <a:cubicBezTo>
                      <a:pt x="139" y="15"/>
                      <a:pt x="139" y="15"/>
                      <a:pt x="139" y="15"/>
                    </a:cubicBezTo>
                    <a:cubicBezTo>
                      <a:pt x="143" y="19"/>
                      <a:pt x="143" y="19"/>
                      <a:pt x="143" y="19"/>
                    </a:cubicBezTo>
                    <a:cubicBezTo>
                      <a:pt x="122" y="31"/>
                      <a:pt x="97" y="36"/>
                      <a:pt x="73" y="34"/>
                    </a:cubicBezTo>
                    <a:cubicBezTo>
                      <a:pt x="47" y="31"/>
                      <a:pt x="22" y="19"/>
                      <a:pt x="3" y="1"/>
                    </a:cubicBezTo>
                    <a:cubicBezTo>
                      <a:pt x="3" y="0"/>
                      <a:pt x="1" y="0"/>
                      <a:pt x="1" y="1"/>
                    </a:cubicBezTo>
                    <a:cubicBezTo>
                      <a:pt x="0" y="1"/>
                      <a:pt x="0" y="3"/>
                      <a:pt x="1" y="3"/>
                    </a:cubicBezTo>
                    <a:cubicBezTo>
                      <a:pt x="20" y="23"/>
                      <a:pt x="46" y="35"/>
                      <a:pt x="73" y="38"/>
                    </a:cubicBezTo>
                    <a:cubicBezTo>
                      <a:pt x="77" y="38"/>
                      <a:pt x="81" y="38"/>
                      <a:pt x="85" y="38"/>
                    </a:cubicBezTo>
                    <a:cubicBezTo>
                      <a:pt x="106" y="38"/>
                      <a:pt x="127" y="33"/>
                      <a:pt x="145" y="22"/>
                    </a:cubicBezTo>
                    <a:cubicBezTo>
                      <a:pt x="149" y="28"/>
                      <a:pt x="149" y="28"/>
                      <a:pt x="149" y="28"/>
                    </a:cubicBezTo>
                    <a:lnTo>
                      <a:pt x="168" y="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4">
                <a:extLst>
                  <a:ext uri="{FF2B5EF4-FFF2-40B4-BE49-F238E27FC236}">
                    <a16:creationId xmlns:a16="http://schemas.microsoft.com/office/drawing/2014/main" id="{EBFE38B7-0207-42BD-91AC-D385683491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3" y="2986"/>
                <a:ext cx="1193" cy="270"/>
              </a:xfrm>
              <a:custGeom>
                <a:avLst/>
                <a:gdLst>
                  <a:gd name="T0" fmla="*/ 168 w 168"/>
                  <a:gd name="T1" fmla="*/ 2 h 38"/>
                  <a:gd name="T2" fmla="*/ 139 w 168"/>
                  <a:gd name="T3" fmla="*/ 15 h 38"/>
                  <a:gd name="T4" fmla="*/ 143 w 168"/>
                  <a:gd name="T5" fmla="*/ 19 h 38"/>
                  <a:gd name="T6" fmla="*/ 73 w 168"/>
                  <a:gd name="T7" fmla="*/ 34 h 38"/>
                  <a:gd name="T8" fmla="*/ 3 w 168"/>
                  <a:gd name="T9" fmla="*/ 1 h 38"/>
                  <a:gd name="T10" fmla="*/ 0 w 168"/>
                  <a:gd name="T11" fmla="*/ 1 h 38"/>
                  <a:gd name="T12" fmla="*/ 0 w 168"/>
                  <a:gd name="T13" fmla="*/ 3 h 38"/>
                  <a:gd name="T14" fmla="*/ 73 w 168"/>
                  <a:gd name="T15" fmla="*/ 38 h 38"/>
                  <a:gd name="T16" fmla="*/ 85 w 168"/>
                  <a:gd name="T17" fmla="*/ 38 h 38"/>
                  <a:gd name="T18" fmla="*/ 145 w 168"/>
                  <a:gd name="T19" fmla="*/ 22 h 38"/>
                  <a:gd name="T20" fmla="*/ 149 w 168"/>
                  <a:gd name="T21" fmla="*/ 28 h 38"/>
                  <a:gd name="T22" fmla="*/ 168 w 168"/>
                  <a:gd name="T23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8" h="38">
                    <a:moveTo>
                      <a:pt x="168" y="2"/>
                    </a:moveTo>
                    <a:cubicBezTo>
                      <a:pt x="139" y="15"/>
                      <a:pt x="139" y="15"/>
                      <a:pt x="139" y="15"/>
                    </a:cubicBezTo>
                    <a:cubicBezTo>
                      <a:pt x="143" y="19"/>
                      <a:pt x="143" y="19"/>
                      <a:pt x="143" y="19"/>
                    </a:cubicBezTo>
                    <a:cubicBezTo>
                      <a:pt x="122" y="31"/>
                      <a:pt x="97" y="36"/>
                      <a:pt x="73" y="34"/>
                    </a:cubicBezTo>
                    <a:cubicBezTo>
                      <a:pt x="47" y="31"/>
                      <a:pt x="22" y="19"/>
                      <a:pt x="3" y="1"/>
                    </a:cubicBezTo>
                    <a:cubicBezTo>
                      <a:pt x="3" y="0"/>
                      <a:pt x="1" y="0"/>
                      <a:pt x="0" y="1"/>
                    </a:cubicBezTo>
                    <a:cubicBezTo>
                      <a:pt x="0" y="1"/>
                      <a:pt x="0" y="3"/>
                      <a:pt x="0" y="3"/>
                    </a:cubicBezTo>
                    <a:cubicBezTo>
                      <a:pt x="20" y="23"/>
                      <a:pt x="46" y="35"/>
                      <a:pt x="73" y="38"/>
                    </a:cubicBezTo>
                    <a:cubicBezTo>
                      <a:pt x="77" y="38"/>
                      <a:pt x="81" y="38"/>
                      <a:pt x="85" y="38"/>
                    </a:cubicBezTo>
                    <a:cubicBezTo>
                      <a:pt x="106" y="38"/>
                      <a:pt x="127" y="33"/>
                      <a:pt x="145" y="22"/>
                    </a:cubicBezTo>
                    <a:cubicBezTo>
                      <a:pt x="149" y="28"/>
                      <a:pt x="149" y="28"/>
                      <a:pt x="149" y="28"/>
                    </a:cubicBezTo>
                    <a:lnTo>
                      <a:pt x="168" y="2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5">
                <a:extLst>
                  <a:ext uri="{FF2B5EF4-FFF2-40B4-BE49-F238E27FC236}">
                    <a16:creationId xmlns:a16="http://schemas.microsoft.com/office/drawing/2014/main" id="{92CEACE6-4E7D-4FAC-8EA7-4B7A5CA8D5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3" y="1050"/>
                <a:ext cx="1200" cy="284"/>
              </a:xfrm>
              <a:custGeom>
                <a:avLst/>
                <a:gdLst>
                  <a:gd name="T0" fmla="*/ 169 w 169"/>
                  <a:gd name="T1" fmla="*/ 38 h 40"/>
                  <a:gd name="T2" fmla="*/ 149 w 169"/>
                  <a:gd name="T3" fmla="*/ 13 h 40"/>
                  <a:gd name="T4" fmla="*/ 145 w 169"/>
                  <a:gd name="T5" fmla="*/ 18 h 40"/>
                  <a:gd name="T6" fmla="*/ 73 w 169"/>
                  <a:gd name="T7" fmla="*/ 3 h 40"/>
                  <a:gd name="T8" fmla="*/ 1 w 169"/>
                  <a:gd name="T9" fmla="*/ 37 h 40"/>
                  <a:gd name="T10" fmla="*/ 1 w 169"/>
                  <a:gd name="T11" fmla="*/ 40 h 40"/>
                  <a:gd name="T12" fmla="*/ 2 w 169"/>
                  <a:gd name="T13" fmla="*/ 40 h 40"/>
                  <a:gd name="T14" fmla="*/ 4 w 169"/>
                  <a:gd name="T15" fmla="*/ 40 h 40"/>
                  <a:gd name="T16" fmla="*/ 74 w 169"/>
                  <a:gd name="T17" fmla="*/ 7 h 40"/>
                  <a:gd name="T18" fmla="*/ 143 w 169"/>
                  <a:gd name="T19" fmla="*/ 21 h 40"/>
                  <a:gd name="T20" fmla="*/ 139 w 169"/>
                  <a:gd name="T21" fmla="*/ 26 h 40"/>
                  <a:gd name="T22" fmla="*/ 169 w 169"/>
                  <a:gd name="T23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9" h="40">
                    <a:moveTo>
                      <a:pt x="169" y="38"/>
                    </a:moveTo>
                    <a:cubicBezTo>
                      <a:pt x="149" y="13"/>
                      <a:pt x="149" y="13"/>
                      <a:pt x="149" y="13"/>
                    </a:cubicBezTo>
                    <a:cubicBezTo>
                      <a:pt x="145" y="18"/>
                      <a:pt x="145" y="18"/>
                      <a:pt x="145" y="18"/>
                    </a:cubicBezTo>
                    <a:cubicBezTo>
                      <a:pt x="124" y="6"/>
                      <a:pt x="98" y="0"/>
                      <a:pt x="73" y="3"/>
                    </a:cubicBezTo>
                    <a:cubicBezTo>
                      <a:pt x="46" y="5"/>
                      <a:pt x="20" y="18"/>
                      <a:pt x="1" y="37"/>
                    </a:cubicBezTo>
                    <a:cubicBezTo>
                      <a:pt x="0" y="38"/>
                      <a:pt x="0" y="39"/>
                      <a:pt x="1" y="40"/>
                    </a:cubicBezTo>
                    <a:cubicBezTo>
                      <a:pt x="1" y="40"/>
                      <a:pt x="2" y="40"/>
                      <a:pt x="2" y="40"/>
                    </a:cubicBezTo>
                    <a:cubicBezTo>
                      <a:pt x="3" y="40"/>
                      <a:pt x="3" y="40"/>
                      <a:pt x="4" y="40"/>
                    </a:cubicBezTo>
                    <a:cubicBezTo>
                      <a:pt x="22" y="21"/>
                      <a:pt x="47" y="9"/>
                      <a:pt x="74" y="7"/>
                    </a:cubicBezTo>
                    <a:cubicBezTo>
                      <a:pt x="98" y="4"/>
                      <a:pt x="122" y="9"/>
                      <a:pt x="143" y="21"/>
                    </a:cubicBezTo>
                    <a:cubicBezTo>
                      <a:pt x="139" y="26"/>
                      <a:pt x="139" y="26"/>
                      <a:pt x="139" y="26"/>
                    </a:cubicBezTo>
                    <a:lnTo>
                      <a:pt x="169" y="3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2BBBE08-500A-4347-AEFB-FCE12B81F8B0}"/>
                </a:ext>
              </a:extLst>
            </p:cNvPr>
            <p:cNvSpPr/>
            <p:nvPr/>
          </p:nvSpPr>
          <p:spPr>
            <a:xfrm>
              <a:off x="1124353" y="3320059"/>
              <a:ext cx="1264344" cy="257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900">
                  <a:latin typeface="Source Sans Pro Light" panose="020B0403030403020204" pitchFamily="34" charset="0"/>
                </a:rPr>
                <a:t>Computer Science</a:t>
              </a:r>
              <a:endParaRPr lang="en-US" sz="900">
                <a:latin typeface="Source Sans Pro Light" panose="020B0403030403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52A9060-EFCB-4875-B884-9BA7F3A4C792}"/>
                </a:ext>
              </a:extLst>
            </p:cNvPr>
            <p:cNvSpPr/>
            <p:nvPr/>
          </p:nvSpPr>
          <p:spPr>
            <a:xfrm>
              <a:off x="2548644" y="3320058"/>
              <a:ext cx="1264344" cy="257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900">
                  <a:latin typeface="Source Sans Pro Light" panose="020B0403030403020204" pitchFamily="34" charset="0"/>
                </a:rPr>
                <a:t>MIS</a:t>
              </a:r>
              <a:endParaRPr lang="en-US" sz="900">
                <a:latin typeface="Source Sans Pro Light" panose="020B0403030403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8574100-6BCC-4526-A575-B783FAAD8EBF}"/>
                </a:ext>
              </a:extLst>
            </p:cNvPr>
            <p:cNvSpPr/>
            <p:nvPr/>
          </p:nvSpPr>
          <p:spPr>
            <a:xfrm>
              <a:off x="3931951" y="3230033"/>
              <a:ext cx="1264344" cy="4374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900">
                  <a:latin typeface="Source Sans Pro Light" panose="020B0403030403020204" pitchFamily="34" charset="0"/>
                </a:rPr>
                <a:t>Business </a:t>
              </a:r>
              <a:r>
                <a:rPr lang="en-US" sz="900" err="1">
                  <a:latin typeface="Source Sans Pro Light" panose="020B0403030403020204" pitchFamily="34" charset="0"/>
                </a:rPr>
                <a:t>Mgmt</a:t>
              </a:r>
              <a:r>
                <a:rPr lang="en-US" sz="900">
                  <a:latin typeface="Source Sans Pro Light" panose="020B0403030403020204" pitchFamily="34" charset="0"/>
                </a:rPr>
                <a:t>, Marketing</a:t>
              </a:r>
              <a:endParaRPr lang="en-US" sz="900">
                <a:latin typeface="Source Sans Pro Light" panose="020B0403030403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2DB7DE8-CAC5-49B3-8093-50AB67745AE5}"/>
              </a:ext>
            </a:extLst>
          </p:cNvPr>
          <p:cNvSpPr txBox="1"/>
          <p:nvPr/>
        </p:nvSpPr>
        <p:spPr>
          <a:xfrm>
            <a:off x="6364993" y="3208442"/>
            <a:ext cx="4864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Roboto" panose="02000000000000000000" pitchFamily="2" charset="0"/>
                <a:ea typeface="Roboto" panose="02000000000000000000" pitchFamily="2" charset="0"/>
              </a:rPr>
              <a:t>I </a:t>
            </a:r>
            <a:r>
              <a:rPr lang="en-US" sz="2800" i="1">
                <a:latin typeface="Roboto" panose="02000000000000000000" pitchFamily="2" charset="0"/>
                <a:ea typeface="Roboto" panose="02000000000000000000" pitchFamily="2" charset="0"/>
              </a:rPr>
              <a:t>found me</a:t>
            </a:r>
            <a:r>
              <a:rPr lang="en-US" sz="280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AD511AE-6884-4A03-8838-E4ADEE625070}"/>
              </a:ext>
            </a:extLst>
          </p:cNvPr>
          <p:cNvSpPr/>
          <p:nvPr/>
        </p:nvSpPr>
        <p:spPr>
          <a:xfrm>
            <a:off x="6364995" y="3779230"/>
            <a:ext cx="4864539" cy="1171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latin typeface="Source Sans Pro Light" panose="020B0403030403020204" pitchFamily="34" charset="0"/>
              </a:rPr>
              <a:t>After ignoring my passion for marketing early on for what I believed would be the more lucrative field of software engineering, I came back “home” to marketing in 2003. It also left with a ton of credits to attain in order to graduate on time.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0AF5BBD-4BF6-425F-B92F-CC3A5787FF87}"/>
              </a:ext>
            </a:extLst>
          </p:cNvPr>
          <p:cNvCxnSpPr/>
          <p:nvPr/>
        </p:nvCxnSpPr>
        <p:spPr>
          <a:xfrm>
            <a:off x="3052482" y="4979507"/>
            <a:ext cx="0" cy="101803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16486C7-EFBA-448E-A503-9BA034A0EC8C}"/>
              </a:ext>
            </a:extLst>
          </p:cNvPr>
          <p:cNvCxnSpPr/>
          <p:nvPr/>
        </p:nvCxnSpPr>
        <p:spPr>
          <a:xfrm flipH="1">
            <a:off x="2228850" y="5997545"/>
            <a:ext cx="82363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1306191-3A1C-4CC0-9333-D83B4EEECF43}"/>
              </a:ext>
            </a:extLst>
          </p:cNvPr>
          <p:cNvCxnSpPr/>
          <p:nvPr/>
        </p:nvCxnSpPr>
        <p:spPr>
          <a:xfrm>
            <a:off x="3895830" y="4979507"/>
            <a:ext cx="0" cy="101803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5ACE73F-299C-43B3-93F4-C2DCB34FDAF2}"/>
              </a:ext>
            </a:extLst>
          </p:cNvPr>
          <p:cNvCxnSpPr/>
          <p:nvPr/>
        </p:nvCxnSpPr>
        <p:spPr>
          <a:xfrm flipH="1">
            <a:off x="3901036" y="5989925"/>
            <a:ext cx="82363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72F7F5A3-01FF-4C14-83FC-A9F2BAB98BC9}"/>
              </a:ext>
            </a:extLst>
          </p:cNvPr>
          <p:cNvSpPr/>
          <p:nvPr/>
        </p:nvSpPr>
        <p:spPr>
          <a:xfrm>
            <a:off x="4810783" y="5798725"/>
            <a:ext cx="1726086" cy="340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>
                <a:latin typeface="Source Sans Pro Light" panose="020B0403030403020204" pitchFamily="34" charset="0"/>
              </a:rPr>
              <a:t>Film &amp; Video </a:t>
            </a:r>
            <a:r>
              <a:rPr lang="en-US" sz="1200">
                <a:latin typeface="Source Sans Pro Light" panose="020B0403030403020204" pitchFamily="34" charset="0"/>
              </a:rPr>
              <a:t>– AV Club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9AF69E1-E2C1-49AD-BF2B-BA8A0F6B60A7}"/>
              </a:ext>
            </a:extLst>
          </p:cNvPr>
          <p:cNvSpPr/>
          <p:nvPr/>
        </p:nvSpPr>
        <p:spPr>
          <a:xfrm>
            <a:off x="278828" y="5798725"/>
            <a:ext cx="1847368" cy="340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b="1">
                <a:latin typeface="Source Sans Pro Light" panose="020B0403030403020204" pitchFamily="34" charset="0"/>
              </a:rPr>
              <a:t>Radio </a:t>
            </a:r>
            <a:r>
              <a:rPr lang="en-US" sz="1200">
                <a:latin typeface="Source Sans Pro Light" panose="020B0403030403020204" pitchFamily="34" charset="0"/>
              </a:rPr>
              <a:t>– DJ, Production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56C4945-FE73-4418-8433-A3965E340CA8}"/>
              </a:ext>
            </a:extLst>
          </p:cNvPr>
          <p:cNvCxnSpPr/>
          <p:nvPr/>
        </p:nvCxnSpPr>
        <p:spPr>
          <a:xfrm flipV="1">
            <a:off x="1077715" y="1927195"/>
            <a:ext cx="0" cy="7747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C1C65FD-1CA4-40A7-9F86-681A67B4E914}"/>
              </a:ext>
            </a:extLst>
          </p:cNvPr>
          <p:cNvCxnSpPr/>
          <p:nvPr/>
        </p:nvCxnSpPr>
        <p:spPr>
          <a:xfrm flipV="1">
            <a:off x="2826789" y="1927195"/>
            <a:ext cx="0" cy="7747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50D81A8-C4FB-492B-8998-46D50A1B6F98}"/>
              </a:ext>
            </a:extLst>
          </p:cNvPr>
          <p:cNvCxnSpPr/>
          <p:nvPr/>
        </p:nvCxnSpPr>
        <p:spPr>
          <a:xfrm flipV="1">
            <a:off x="4145665" y="1927195"/>
            <a:ext cx="0" cy="7747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5CF774C-7E90-4D91-B014-004AE7AA8559}"/>
              </a:ext>
            </a:extLst>
          </p:cNvPr>
          <p:cNvCxnSpPr/>
          <p:nvPr/>
        </p:nvCxnSpPr>
        <p:spPr>
          <a:xfrm flipV="1">
            <a:off x="5758565" y="1927195"/>
            <a:ext cx="0" cy="7747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4F25EC86-174E-4DE5-B4D4-A55AA04F07AC}"/>
              </a:ext>
            </a:extLst>
          </p:cNvPr>
          <p:cNvSpPr/>
          <p:nvPr/>
        </p:nvSpPr>
        <p:spPr>
          <a:xfrm>
            <a:off x="573130" y="1441150"/>
            <a:ext cx="1009169" cy="381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>
                <a:latin typeface="Source Sans Pro Light" panose="020B0403030403020204" pitchFamily="34" charset="0"/>
              </a:rPr>
              <a:t>2001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3241894-3A22-4AA4-A6B7-4649B7F18F21}"/>
              </a:ext>
            </a:extLst>
          </p:cNvPr>
          <p:cNvSpPr/>
          <p:nvPr/>
        </p:nvSpPr>
        <p:spPr>
          <a:xfrm>
            <a:off x="2313052" y="1437989"/>
            <a:ext cx="1009169" cy="381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>
                <a:latin typeface="Source Sans Pro Light" panose="020B0403030403020204" pitchFamily="34" charset="0"/>
              </a:rPr>
              <a:t>2002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42DCC24-CA6B-4551-8F54-B1A229A94210}"/>
              </a:ext>
            </a:extLst>
          </p:cNvPr>
          <p:cNvSpPr/>
          <p:nvPr/>
        </p:nvSpPr>
        <p:spPr>
          <a:xfrm>
            <a:off x="3624015" y="1437989"/>
            <a:ext cx="1009169" cy="381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>
                <a:latin typeface="Source Sans Pro Light" panose="020B0403030403020204" pitchFamily="34" charset="0"/>
              </a:rPr>
              <a:t>2003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9A97A86-821D-4DB8-B74D-2950721B2FA1}"/>
              </a:ext>
            </a:extLst>
          </p:cNvPr>
          <p:cNvSpPr/>
          <p:nvPr/>
        </p:nvSpPr>
        <p:spPr>
          <a:xfrm>
            <a:off x="5253980" y="1445428"/>
            <a:ext cx="1009169" cy="381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>
                <a:latin typeface="Source Sans Pro Light" panose="020B0403030403020204" pitchFamily="34" charset="0"/>
              </a:rPr>
              <a:t>2005</a:t>
            </a:r>
          </a:p>
        </p:txBody>
      </p:sp>
      <p:pic>
        <p:nvPicPr>
          <p:cNvPr id="3074" name="Picture 2" descr="Central unveils fresh athletics look - Central College Athletics">
            <a:extLst>
              <a:ext uri="{FF2B5EF4-FFF2-40B4-BE49-F238E27FC236}">
                <a16:creationId xmlns:a16="http://schemas.microsoft.com/office/drawing/2014/main" id="{1608D5F6-B8F6-4CCE-B65B-A262ED778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90000" l="10000" r="90000">
                        <a14:foregroundMark x1="57813" y1="23778" x2="49250" y2="15444"/>
                        <a14:foregroundMark x1="49250" y1="15444" x2="42188" y2="18444"/>
                        <a14:foregroundMark x1="42188" y1="18444" x2="41125" y2="28778"/>
                        <a14:foregroundMark x1="41125" y1="28778" x2="43063" y2="40556"/>
                        <a14:foregroundMark x1="43063" y1="40556" x2="48063" y2="47667"/>
                        <a14:foregroundMark x1="48063" y1="47667" x2="55063" y2="47556"/>
                        <a14:foregroundMark x1="55063" y1="47556" x2="58250" y2="43444"/>
                        <a14:foregroundMark x1="58250" y1="43444" x2="58813" y2="41667"/>
                        <a14:foregroundMark x1="56500" y1="26444" x2="59938" y2="20222"/>
                        <a14:foregroundMark x1="59938" y1="20222" x2="55125" y2="13667"/>
                        <a14:foregroundMark x1="55125" y1="13667" x2="48375" y2="12111"/>
                        <a14:foregroundMark x1="48375" y1="12111" x2="41813" y2="15111"/>
                        <a14:foregroundMark x1="41813" y1="15111" x2="38813" y2="24222"/>
                        <a14:foregroundMark x1="38813" y1="24222" x2="39750" y2="45000"/>
                        <a14:foregroundMark x1="39750" y1="45000" x2="46438" y2="50556"/>
                        <a14:foregroundMark x1="46438" y1="50556" x2="53563" y2="50222"/>
                        <a14:foregroundMark x1="53563" y1="50222" x2="58875" y2="45667"/>
                        <a14:foregroundMark x1="58875" y1="45667" x2="56125" y2="39778"/>
                        <a14:foregroundMark x1="56125" y1="39778" x2="56125" y2="39778"/>
                        <a14:foregroundMark x1="50313" y1="10444" x2="49563" y2="9778"/>
                        <a14:foregroundMark x1="30562" y1="63222" x2="26250" y2="60667"/>
                        <a14:foregroundMark x1="26250" y1="60667" x2="26563" y2="72556"/>
                        <a14:foregroundMark x1="26563" y1="72556" x2="30250" y2="71556"/>
                        <a14:foregroundMark x1="35200" y1="63416" x2="33813" y2="65333"/>
                        <a14:foregroundMark x1="37188" y1="60667" x2="35284" y2="63300"/>
                        <a14:foregroundMark x1="33813" y1="65333" x2="34188" y2="72778"/>
                        <a14:foregroundMark x1="34188" y1="72778" x2="38313" y2="73889"/>
                        <a14:foregroundMark x1="41275" y1="69889" x2="41313" y2="73000"/>
                        <a14:foregroundMark x1="41268" y1="69333" x2="41275" y2="69889"/>
                        <a14:foregroundMark x1="41257" y1="68444" x2="41268" y2="69333"/>
                        <a14:foregroundMark x1="41188" y1="62889" x2="41257" y2="68444"/>
                        <a14:foregroundMark x1="42594" y1="68444" x2="43438" y2="65444"/>
                        <a14:foregroundMark x1="42344" y1="69333" x2="42594" y2="68444"/>
                        <a14:foregroundMark x1="42188" y1="69889" x2="42344" y2="69333"/>
                        <a14:foregroundMark x1="41313" y1="73000" x2="42188" y2="69889"/>
                        <a14:foregroundMark x1="43926" y1="64889" x2="45000" y2="63667"/>
                        <a14:foregroundMark x1="49563" y1="61444" x2="52250" y2="60444"/>
                        <a14:foregroundMark x1="50938" y1="61778" x2="51000" y2="72333"/>
                        <a14:foregroundMark x1="51000" y1="72333" x2="51000" y2="72333"/>
                        <a14:foregroundMark x1="56313" y1="62111" x2="55563" y2="73889"/>
                        <a14:foregroundMark x1="65000" y1="63444" x2="63938" y2="67333"/>
                        <a14:foregroundMark x1="71750" y1="62556" x2="71813" y2="69222"/>
                        <a14:foregroundMark x1="42188" y1="78333" x2="48063" y2="78444"/>
                        <a14:foregroundMark x1="43188" y1="86111" x2="43188" y2="86111"/>
                        <a14:foregroundMark x1="45063" y1="85000" x2="45063" y2="85000"/>
                        <a14:foregroundMark x1="50250" y1="84444" x2="50250" y2="84444"/>
                        <a14:foregroundMark x1="53750" y1="83333" x2="53750" y2="83333"/>
                        <a14:foregroundMark x1="56250" y1="85556" x2="56250" y2="85556"/>
                        <a14:backgroundMark x1="58250" y1="65111" x2="58250" y2="65111"/>
                        <a14:backgroundMark x1="65688" y1="67111" x2="65688" y2="67111"/>
                        <a14:backgroundMark x1="43938" y1="65556" x2="43938" y2="65556"/>
                        <a14:backgroundMark x1="42375" y1="69333" x2="42375" y2="69333"/>
                        <a14:backgroundMark x1="42250" y1="86111" x2="42250" y2="86111"/>
                        <a14:backgroundMark x1="42313" y1="68444" x2="42313" y2="68444"/>
                        <a14:backgroundMark x1="42188" y1="69556" x2="42188" y2="69556"/>
                        <a14:backgroundMark x1="42438" y1="69111" x2="42438" y2="69111"/>
                        <a14:backgroundMark x1="42375" y1="68667" x2="42375" y2="68667"/>
                        <a14:backgroundMark x1="42188" y1="69889" x2="42188" y2="69889"/>
                        <a14:backgroundMark x1="43875" y1="65111" x2="43875" y2="65111"/>
                        <a14:backgroundMark x1="44000" y1="64889" x2="44000" y2="64889"/>
                        <a14:backgroundMark x1="44063" y1="64667" x2="44063" y2="64667"/>
                        <a14:backgroundMark x1="43625" y1="65000" x2="43625" y2="65000"/>
                        <a14:backgroundMark x1="35313" y1="50889" x2="35313" y2="50889"/>
                        <a14:backgroundMark x1="35250" y1="51000" x2="35250" y2="51000"/>
                        <a14:backgroundMark x1="35250" y1="51111" x2="35250" y2="51111"/>
                        <a14:backgroundMark x1="35313" y1="50889" x2="35313" y2="50889"/>
                        <a14:backgroundMark x1="35438" y1="51222" x2="35188" y2="51111"/>
                        <a14:backgroundMark x1="35375" y1="63556" x2="35250" y2="63556"/>
                        <a14:backgroundMark x1="35313" y1="63444" x2="35313" y2="63444"/>
                        <a14:backgroundMark x1="35313" y1="63444" x2="35313" y2="63444"/>
                        <a14:backgroundMark x1="38375" y1="73889" x2="38375" y2="7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88" y="450375"/>
            <a:ext cx="1756229" cy="98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934A04-05F7-463D-8756-5A1D8D62A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0470-9FD1-46BE-A7DD-3C5E5A4B99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42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643E6EE1-D11E-4740-AD36-3A546BAEE315}"/>
              </a:ext>
            </a:extLst>
          </p:cNvPr>
          <p:cNvSpPr/>
          <p:nvPr/>
        </p:nvSpPr>
        <p:spPr>
          <a:xfrm>
            <a:off x="3312063" y="1577977"/>
            <a:ext cx="1701763" cy="99518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C0B69F-36CC-427A-A5A5-1455487CE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Nationwide Journey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7D8B0-78E2-449D-A1E7-278F7DDEB9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ABOUT ME</a:t>
            </a:r>
          </a:p>
        </p:txBody>
      </p:sp>
      <p:sp>
        <p:nvSpPr>
          <p:cNvPr id="4" name="Freeform 293">
            <a:extLst>
              <a:ext uri="{FF2B5EF4-FFF2-40B4-BE49-F238E27FC236}">
                <a16:creationId xmlns:a16="http://schemas.microsoft.com/office/drawing/2014/main" id="{DD81604C-98E7-4DDE-9822-DFE74693F6F3}"/>
              </a:ext>
            </a:extLst>
          </p:cNvPr>
          <p:cNvSpPr>
            <a:spLocks/>
          </p:cNvSpPr>
          <p:nvPr/>
        </p:nvSpPr>
        <p:spPr bwMode="auto">
          <a:xfrm>
            <a:off x="8150409" y="2695395"/>
            <a:ext cx="2184401" cy="1771086"/>
          </a:xfrm>
          <a:custGeom>
            <a:avLst/>
            <a:gdLst>
              <a:gd name="T0" fmla="*/ 936 w 1023"/>
              <a:gd name="T1" fmla="*/ 546 h 830"/>
              <a:gd name="T2" fmla="*/ 936 w 1023"/>
              <a:gd name="T3" fmla="*/ 460 h 830"/>
              <a:gd name="T4" fmla="*/ 796 w 1023"/>
              <a:gd name="T5" fmla="*/ 134 h 830"/>
              <a:gd name="T6" fmla="*/ 468 w 1023"/>
              <a:gd name="T7" fmla="*/ 0 h 830"/>
              <a:gd name="T8" fmla="*/ 0 w 1023"/>
              <a:gd name="T9" fmla="*/ 468 h 830"/>
              <a:gd name="T10" fmla="*/ 0 w 1023"/>
              <a:gd name="T11" fmla="*/ 730 h 830"/>
              <a:gd name="T12" fmla="*/ 73 w 1023"/>
              <a:gd name="T13" fmla="*/ 603 h 830"/>
              <a:gd name="T14" fmla="*/ 153 w 1023"/>
              <a:gd name="T15" fmla="*/ 741 h 830"/>
              <a:gd name="T16" fmla="*/ 153 w 1023"/>
              <a:gd name="T17" fmla="*/ 468 h 830"/>
              <a:gd name="T18" fmla="*/ 468 w 1023"/>
              <a:gd name="T19" fmla="*/ 154 h 830"/>
              <a:gd name="T20" fmla="*/ 688 w 1023"/>
              <a:gd name="T21" fmla="*/ 244 h 830"/>
              <a:gd name="T22" fmla="*/ 782 w 1023"/>
              <a:gd name="T23" fmla="*/ 462 h 830"/>
              <a:gd name="T24" fmla="*/ 782 w 1023"/>
              <a:gd name="T25" fmla="*/ 546 h 830"/>
              <a:gd name="T26" fmla="*/ 695 w 1023"/>
              <a:gd name="T27" fmla="*/ 546 h 830"/>
              <a:gd name="T28" fmla="*/ 859 w 1023"/>
              <a:gd name="T29" fmla="*/ 830 h 830"/>
              <a:gd name="T30" fmla="*/ 1023 w 1023"/>
              <a:gd name="T31" fmla="*/ 546 h 830"/>
              <a:gd name="T32" fmla="*/ 936 w 1023"/>
              <a:gd name="T33" fmla="*/ 546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23" h="830">
                <a:moveTo>
                  <a:pt x="936" y="546"/>
                </a:moveTo>
                <a:cubicBezTo>
                  <a:pt x="936" y="460"/>
                  <a:pt x="936" y="460"/>
                  <a:pt x="936" y="460"/>
                </a:cubicBezTo>
                <a:cubicBezTo>
                  <a:pt x="934" y="336"/>
                  <a:pt x="884" y="221"/>
                  <a:pt x="796" y="134"/>
                </a:cubicBezTo>
                <a:cubicBezTo>
                  <a:pt x="708" y="48"/>
                  <a:pt x="591" y="0"/>
                  <a:pt x="468" y="0"/>
                </a:cubicBezTo>
                <a:cubicBezTo>
                  <a:pt x="210" y="0"/>
                  <a:pt x="0" y="210"/>
                  <a:pt x="0" y="468"/>
                </a:cubicBezTo>
                <a:cubicBezTo>
                  <a:pt x="0" y="730"/>
                  <a:pt x="0" y="730"/>
                  <a:pt x="0" y="730"/>
                </a:cubicBezTo>
                <a:cubicBezTo>
                  <a:pt x="73" y="603"/>
                  <a:pt x="73" y="603"/>
                  <a:pt x="73" y="603"/>
                </a:cubicBezTo>
                <a:cubicBezTo>
                  <a:pt x="153" y="741"/>
                  <a:pt x="153" y="741"/>
                  <a:pt x="153" y="741"/>
                </a:cubicBezTo>
                <a:cubicBezTo>
                  <a:pt x="153" y="468"/>
                  <a:pt x="153" y="468"/>
                  <a:pt x="153" y="468"/>
                </a:cubicBezTo>
                <a:cubicBezTo>
                  <a:pt x="153" y="295"/>
                  <a:pt x="294" y="154"/>
                  <a:pt x="468" y="154"/>
                </a:cubicBezTo>
                <a:cubicBezTo>
                  <a:pt x="551" y="154"/>
                  <a:pt x="629" y="186"/>
                  <a:pt x="688" y="244"/>
                </a:cubicBezTo>
                <a:cubicBezTo>
                  <a:pt x="747" y="302"/>
                  <a:pt x="780" y="379"/>
                  <a:pt x="782" y="462"/>
                </a:cubicBezTo>
                <a:cubicBezTo>
                  <a:pt x="782" y="546"/>
                  <a:pt x="782" y="546"/>
                  <a:pt x="782" y="546"/>
                </a:cubicBezTo>
                <a:cubicBezTo>
                  <a:pt x="695" y="546"/>
                  <a:pt x="695" y="546"/>
                  <a:pt x="695" y="546"/>
                </a:cubicBezTo>
                <a:cubicBezTo>
                  <a:pt x="859" y="830"/>
                  <a:pt x="859" y="830"/>
                  <a:pt x="859" y="830"/>
                </a:cubicBezTo>
                <a:cubicBezTo>
                  <a:pt x="1023" y="546"/>
                  <a:pt x="1023" y="546"/>
                  <a:pt x="1023" y="546"/>
                </a:cubicBezTo>
                <a:lnTo>
                  <a:pt x="936" y="546"/>
                </a:ln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294">
            <a:extLst>
              <a:ext uri="{FF2B5EF4-FFF2-40B4-BE49-F238E27FC236}">
                <a16:creationId xmlns:a16="http://schemas.microsoft.com/office/drawing/2014/main" id="{66FD3FC6-5B9C-40E9-AEC4-1D7EF9B1CA48}"/>
              </a:ext>
            </a:extLst>
          </p:cNvPr>
          <p:cNvSpPr>
            <a:spLocks/>
          </p:cNvSpPr>
          <p:nvPr/>
        </p:nvSpPr>
        <p:spPr bwMode="auto">
          <a:xfrm>
            <a:off x="6472834" y="4062516"/>
            <a:ext cx="2186272" cy="1771086"/>
          </a:xfrm>
          <a:custGeom>
            <a:avLst/>
            <a:gdLst>
              <a:gd name="T0" fmla="*/ 859 w 1024"/>
              <a:gd name="T1" fmla="*/ 0 h 830"/>
              <a:gd name="T2" fmla="*/ 695 w 1024"/>
              <a:gd name="T3" fmla="*/ 285 h 830"/>
              <a:gd name="T4" fmla="*/ 783 w 1024"/>
              <a:gd name="T5" fmla="*/ 285 h 830"/>
              <a:gd name="T6" fmla="*/ 783 w 1024"/>
              <a:gd name="T7" fmla="*/ 368 h 830"/>
              <a:gd name="T8" fmla="*/ 689 w 1024"/>
              <a:gd name="T9" fmla="*/ 586 h 830"/>
              <a:gd name="T10" fmla="*/ 468 w 1024"/>
              <a:gd name="T11" fmla="*/ 676 h 830"/>
              <a:gd name="T12" fmla="*/ 154 w 1024"/>
              <a:gd name="T13" fmla="*/ 362 h 830"/>
              <a:gd name="T14" fmla="*/ 154 w 1024"/>
              <a:gd name="T15" fmla="*/ 92 h 830"/>
              <a:gd name="T16" fmla="*/ 75 w 1024"/>
              <a:gd name="T17" fmla="*/ 227 h 830"/>
              <a:gd name="T18" fmla="*/ 0 w 1024"/>
              <a:gd name="T19" fmla="*/ 97 h 830"/>
              <a:gd name="T20" fmla="*/ 0 w 1024"/>
              <a:gd name="T21" fmla="*/ 362 h 830"/>
              <a:gd name="T22" fmla="*/ 468 w 1024"/>
              <a:gd name="T23" fmla="*/ 830 h 830"/>
              <a:gd name="T24" fmla="*/ 796 w 1024"/>
              <a:gd name="T25" fmla="*/ 696 h 830"/>
              <a:gd name="T26" fmla="*/ 936 w 1024"/>
              <a:gd name="T27" fmla="*/ 370 h 830"/>
              <a:gd name="T28" fmla="*/ 936 w 1024"/>
              <a:gd name="T29" fmla="*/ 285 h 830"/>
              <a:gd name="T30" fmla="*/ 1024 w 1024"/>
              <a:gd name="T31" fmla="*/ 285 h 830"/>
              <a:gd name="T32" fmla="*/ 859 w 1024"/>
              <a:gd name="T33" fmla="*/ 0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24" h="830">
                <a:moveTo>
                  <a:pt x="859" y="0"/>
                </a:moveTo>
                <a:cubicBezTo>
                  <a:pt x="695" y="285"/>
                  <a:pt x="695" y="285"/>
                  <a:pt x="695" y="285"/>
                </a:cubicBezTo>
                <a:cubicBezTo>
                  <a:pt x="783" y="285"/>
                  <a:pt x="783" y="285"/>
                  <a:pt x="783" y="285"/>
                </a:cubicBezTo>
                <a:cubicBezTo>
                  <a:pt x="783" y="368"/>
                  <a:pt x="783" y="368"/>
                  <a:pt x="783" y="368"/>
                </a:cubicBezTo>
                <a:cubicBezTo>
                  <a:pt x="781" y="451"/>
                  <a:pt x="748" y="528"/>
                  <a:pt x="689" y="586"/>
                </a:cubicBezTo>
                <a:cubicBezTo>
                  <a:pt x="629" y="644"/>
                  <a:pt x="551" y="676"/>
                  <a:pt x="468" y="676"/>
                </a:cubicBezTo>
                <a:cubicBezTo>
                  <a:pt x="295" y="676"/>
                  <a:pt x="154" y="535"/>
                  <a:pt x="154" y="362"/>
                </a:cubicBezTo>
                <a:cubicBezTo>
                  <a:pt x="154" y="92"/>
                  <a:pt x="154" y="92"/>
                  <a:pt x="154" y="92"/>
                </a:cubicBezTo>
                <a:cubicBezTo>
                  <a:pt x="75" y="227"/>
                  <a:pt x="75" y="227"/>
                  <a:pt x="75" y="227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362"/>
                  <a:pt x="0" y="362"/>
                  <a:pt x="0" y="362"/>
                </a:cubicBezTo>
                <a:cubicBezTo>
                  <a:pt x="0" y="620"/>
                  <a:pt x="210" y="830"/>
                  <a:pt x="468" y="830"/>
                </a:cubicBezTo>
                <a:cubicBezTo>
                  <a:pt x="592" y="830"/>
                  <a:pt x="708" y="782"/>
                  <a:pt x="796" y="696"/>
                </a:cubicBezTo>
                <a:cubicBezTo>
                  <a:pt x="884" y="609"/>
                  <a:pt x="934" y="494"/>
                  <a:pt x="936" y="370"/>
                </a:cubicBezTo>
                <a:cubicBezTo>
                  <a:pt x="936" y="285"/>
                  <a:pt x="936" y="285"/>
                  <a:pt x="936" y="285"/>
                </a:cubicBezTo>
                <a:cubicBezTo>
                  <a:pt x="1024" y="285"/>
                  <a:pt x="1024" y="285"/>
                  <a:pt x="1024" y="285"/>
                </a:cubicBezTo>
                <a:lnTo>
                  <a:pt x="859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295">
            <a:extLst>
              <a:ext uri="{FF2B5EF4-FFF2-40B4-BE49-F238E27FC236}">
                <a16:creationId xmlns:a16="http://schemas.microsoft.com/office/drawing/2014/main" id="{772DAC81-81D6-4523-AB8A-A1A6208C81FD}"/>
              </a:ext>
            </a:extLst>
          </p:cNvPr>
          <p:cNvSpPr>
            <a:spLocks/>
          </p:cNvSpPr>
          <p:nvPr/>
        </p:nvSpPr>
        <p:spPr bwMode="auto">
          <a:xfrm>
            <a:off x="4800870" y="2695395"/>
            <a:ext cx="2184401" cy="1771086"/>
          </a:xfrm>
          <a:custGeom>
            <a:avLst/>
            <a:gdLst>
              <a:gd name="T0" fmla="*/ 936 w 1024"/>
              <a:gd name="T1" fmla="*/ 546 h 830"/>
              <a:gd name="T2" fmla="*/ 936 w 1024"/>
              <a:gd name="T3" fmla="*/ 460 h 830"/>
              <a:gd name="T4" fmla="*/ 796 w 1024"/>
              <a:gd name="T5" fmla="*/ 134 h 830"/>
              <a:gd name="T6" fmla="*/ 468 w 1024"/>
              <a:gd name="T7" fmla="*/ 0 h 830"/>
              <a:gd name="T8" fmla="*/ 0 w 1024"/>
              <a:gd name="T9" fmla="*/ 468 h 830"/>
              <a:gd name="T10" fmla="*/ 0 w 1024"/>
              <a:gd name="T11" fmla="*/ 730 h 830"/>
              <a:gd name="T12" fmla="*/ 74 w 1024"/>
              <a:gd name="T13" fmla="*/ 603 h 830"/>
              <a:gd name="T14" fmla="*/ 154 w 1024"/>
              <a:gd name="T15" fmla="*/ 741 h 830"/>
              <a:gd name="T16" fmla="*/ 154 w 1024"/>
              <a:gd name="T17" fmla="*/ 468 h 830"/>
              <a:gd name="T18" fmla="*/ 468 w 1024"/>
              <a:gd name="T19" fmla="*/ 154 h 830"/>
              <a:gd name="T20" fmla="*/ 689 w 1024"/>
              <a:gd name="T21" fmla="*/ 244 h 830"/>
              <a:gd name="T22" fmla="*/ 783 w 1024"/>
              <a:gd name="T23" fmla="*/ 462 h 830"/>
              <a:gd name="T24" fmla="*/ 783 w 1024"/>
              <a:gd name="T25" fmla="*/ 546 h 830"/>
              <a:gd name="T26" fmla="*/ 695 w 1024"/>
              <a:gd name="T27" fmla="*/ 546 h 830"/>
              <a:gd name="T28" fmla="*/ 859 w 1024"/>
              <a:gd name="T29" fmla="*/ 830 h 830"/>
              <a:gd name="T30" fmla="*/ 1024 w 1024"/>
              <a:gd name="T31" fmla="*/ 546 h 830"/>
              <a:gd name="T32" fmla="*/ 936 w 1024"/>
              <a:gd name="T33" fmla="*/ 546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24" h="830">
                <a:moveTo>
                  <a:pt x="936" y="546"/>
                </a:moveTo>
                <a:cubicBezTo>
                  <a:pt x="936" y="460"/>
                  <a:pt x="936" y="460"/>
                  <a:pt x="936" y="460"/>
                </a:cubicBezTo>
                <a:cubicBezTo>
                  <a:pt x="934" y="336"/>
                  <a:pt x="884" y="221"/>
                  <a:pt x="796" y="134"/>
                </a:cubicBezTo>
                <a:cubicBezTo>
                  <a:pt x="708" y="48"/>
                  <a:pt x="592" y="0"/>
                  <a:pt x="468" y="0"/>
                </a:cubicBezTo>
                <a:cubicBezTo>
                  <a:pt x="210" y="0"/>
                  <a:pt x="0" y="210"/>
                  <a:pt x="0" y="468"/>
                </a:cubicBezTo>
                <a:cubicBezTo>
                  <a:pt x="0" y="730"/>
                  <a:pt x="0" y="730"/>
                  <a:pt x="0" y="730"/>
                </a:cubicBezTo>
                <a:cubicBezTo>
                  <a:pt x="74" y="603"/>
                  <a:pt x="74" y="603"/>
                  <a:pt x="74" y="603"/>
                </a:cubicBezTo>
                <a:cubicBezTo>
                  <a:pt x="154" y="741"/>
                  <a:pt x="154" y="741"/>
                  <a:pt x="154" y="741"/>
                </a:cubicBezTo>
                <a:cubicBezTo>
                  <a:pt x="154" y="468"/>
                  <a:pt x="154" y="468"/>
                  <a:pt x="154" y="468"/>
                </a:cubicBezTo>
                <a:cubicBezTo>
                  <a:pt x="154" y="295"/>
                  <a:pt x="295" y="154"/>
                  <a:pt x="468" y="154"/>
                </a:cubicBezTo>
                <a:cubicBezTo>
                  <a:pt x="551" y="154"/>
                  <a:pt x="629" y="186"/>
                  <a:pt x="689" y="244"/>
                </a:cubicBezTo>
                <a:cubicBezTo>
                  <a:pt x="747" y="302"/>
                  <a:pt x="781" y="379"/>
                  <a:pt x="783" y="462"/>
                </a:cubicBezTo>
                <a:cubicBezTo>
                  <a:pt x="783" y="546"/>
                  <a:pt x="783" y="546"/>
                  <a:pt x="783" y="546"/>
                </a:cubicBezTo>
                <a:cubicBezTo>
                  <a:pt x="695" y="546"/>
                  <a:pt x="695" y="546"/>
                  <a:pt x="695" y="546"/>
                </a:cubicBezTo>
                <a:cubicBezTo>
                  <a:pt x="859" y="830"/>
                  <a:pt x="859" y="830"/>
                  <a:pt x="859" y="830"/>
                </a:cubicBezTo>
                <a:cubicBezTo>
                  <a:pt x="1024" y="546"/>
                  <a:pt x="1024" y="546"/>
                  <a:pt x="1024" y="546"/>
                </a:cubicBezTo>
                <a:lnTo>
                  <a:pt x="936" y="546"/>
                </a:ln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296">
            <a:extLst>
              <a:ext uri="{FF2B5EF4-FFF2-40B4-BE49-F238E27FC236}">
                <a16:creationId xmlns:a16="http://schemas.microsoft.com/office/drawing/2014/main" id="{0E5E8B56-62E1-413E-9659-85BBDEC89602}"/>
              </a:ext>
            </a:extLst>
          </p:cNvPr>
          <p:cNvSpPr>
            <a:spLocks/>
          </p:cNvSpPr>
          <p:nvPr/>
        </p:nvSpPr>
        <p:spPr bwMode="auto">
          <a:xfrm>
            <a:off x="3125165" y="4062516"/>
            <a:ext cx="2182531" cy="1771086"/>
          </a:xfrm>
          <a:custGeom>
            <a:avLst/>
            <a:gdLst>
              <a:gd name="T0" fmla="*/ 859 w 1023"/>
              <a:gd name="T1" fmla="*/ 0 h 830"/>
              <a:gd name="T2" fmla="*/ 694 w 1023"/>
              <a:gd name="T3" fmla="*/ 285 h 830"/>
              <a:gd name="T4" fmla="*/ 782 w 1023"/>
              <a:gd name="T5" fmla="*/ 285 h 830"/>
              <a:gd name="T6" fmla="*/ 782 w 1023"/>
              <a:gd name="T7" fmla="*/ 368 h 830"/>
              <a:gd name="T8" fmla="*/ 688 w 1023"/>
              <a:gd name="T9" fmla="*/ 586 h 830"/>
              <a:gd name="T10" fmla="*/ 468 w 1023"/>
              <a:gd name="T11" fmla="*/ 676 h 830"/>
              <a:gd name="T12" fmla="*/ 153 w 1023"/>
              <a:gd name="T13" fmla="*/ 362 h 830"/>
              <a:gd name="T14" fmla="*/ 153 w 1023"/>
              <a:gd name="T15" fmla="*/ 92 h 830"/>
              <a:gd name="T16" fmla="*/ 75 w 1023"/>
              <a:gd name="T17" fmla="*/ 227 h 830"/>
              <a:gd name="T18" fmla="*/ 0 w 1023"/>
              <a:gd name="T19" fmla="*/ 97 h 830"/>
              <a:gd name="T20" fmla="*/ 0 w 1023"/>
              <a:gd name="T21" fmla="*/ 362 h 830"/>
              <a:gd name="T22" fmla="*/ 468 w 1023"/>
              <a:gd name="T23" fmla="*/ 830 h 830"/>
              <a:gd name="T24" fmla="*/ 796 w 1023"/>
              <a:gd name="T25" fmla="*/ 696 h 830"/>
              <a:gd name="T26" fmla="*/ 936 w 1023"/>
              <a:gd name="T27" fmla="*/ 370 h 830"/>
              <a:gd name="T28" fmla="*/ 936 w 1023"/>
              <a:gd name="T29" fmla="*/ 285 h 830"/>
              <a:gd name="T30" fmla="*/ 1023 w 1023"/>
              <a:gd name="T31" fmla="*/ 285 h 830"/>
              <a:gd name="T32" fmla="*/ 859 w 1023"/>
              <a:gd name="T33" fmla="*/ 0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23" h="830">
                <a:moveTo>
                  <a:pt x="859" y="0"/>
                </a:moveTo>
                <a:cubicBezTo>
                  <a:pt x="694" y="285"/>
                  <a:pt x="694" y="285"/>
                  <a:pt x="694" y="285"/>
                </a:cubicBezTo>
                <a:cubicBezTo>
                  <a:pt x="782" y="285"/>
                  <a:pt x="782" y="285"/>
                  <a:pt x="782" y="285"/>
                </a:cubicBezTo>
                <a:cubicBezTo>
                  <a:pt x="782" y="368"/>
                  <a:pt x="782" y="368"/>
                  <a:pt x="782" y="368"/>
                </a:cubicBezTo>
                <a:cubicBezTo>
                  <a:pt x="780" y="451"/>
                  <a:pt x="747" y="528"/>
                  <a:pt x="688" y="586"/>
                </a:cubicBezTo>
                <a:cubicBezTo>
                  <a:pt x="629" y="644"/>
                  <a:pt x="551" y="676"/>
                  <a:pt x="468" y="676"/>
                </a:cubicBezTo>
                <a:cubicBezTo>
                  <a:pt x="294" y="676"/>
                  <a:pt x="153" y="535"/>
                  <a:pt x="153" y="362"/>
                </a:cubicBezTo>
                <a:cubicBezTo>
                  <a:pt x="153" y="92"/>
                  <a:pt x="153" y="92"/>
                  <a:pt x="153" y="92"/>
                </a:cubicBezTo>
                <a:cubicBezTo>
                  <a:pt x="75" y="227"/>
                  <a:pt x="75" y="227"/>
                  <a:pt x="75" y="227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362"/>
                  <a:pt x="0" y="362"/>
                  <a:pt x="0" y="362"/>
                </a:cubicBezTo>
                <a:cubicBezTo>
                  <a:pt x="0" y="620"/>
                  <a:pt x="210" y="830"/>
                  <a:pt x="468" y="830"/>
                </a:cubicBezTo>
                <a:cubicBezTo>
                  <a:pt x="591" y="830"/>
                  <a:pt x="708" y="782"/>
                  <a:pt x="796" y="696"/>
                </a:cubicBezTo>
                <a:cubicBezTo>
                  <a:pt x="884" y="609"/>
                  <a:pt x="933" y="494"/>
                  <a:pt x="936" y="370"/>
                </a:cubicBezTo>
                <a:cubicBezTo>
                  <a:pt x="936" y="285"/>
                  <a:pt x="936" y="285"/>
                  <a:pt x="936" y="285"/>
                </a:cubicBezTo>
                <a:cubicBezTo>
                  <a:pt x="1023" y="285"/>
                  <a:pt x="1023" y="285"/>
                  <a:pt x="1023" y="285"/>
                </a:cubicBezTo>
                <a:lnTo>
                  <a:pt x="859" y="0"/>
                </a:lnTo>
                <a:close/>
              </a:path>
            </a:pathLst>
          </a:custGeom>
          <a:solidFill>
            <a:schemeClr val="tx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297">
            <a:extLst>
              <a:ext uri="{FF2B5EF4-FFF2-40B4-BE49-F238E27FC236}">
                <a16:creationId xmlns:a16="http://schemas.microsoft.com/office/drawing/2014/main" id="{C8CA5A9A-932C-436B-85ED-676B9D888D01}"/>
              </a:ext>
            </a:extLst>
          </p:cNvPr>
          <p:cNvSpPr>
            <a:spLocks/>
          </p:cNvSpPr>
          <p:nvPr/>
        </p:nvSpPr>
        <p:spPr bwMode="auto">
          <a:xfrm>
            <a:off x="1451331" y="2695395"/>
            <a:ext cx="2184401" cy="1791657"/>
          </a:xfrm>
          <a:custGeom>
            <a:avLst/>
            <a:gdLst>
              <a:gd name="T0" fmla="*/ 1023 w 1023"/>
              <a:gd name="T1" fmla="*/ 546 h 840"/>
              <a:gd name="T2" fmla="*/ 936 w 1023"/>
              <a:gd name="T3" fmla="*/ 546 h 840"/>
              <a:gd name="T4" fmla="*/ 936 w 1023"/>
              <a:gd name="T5" fmla="*/ 460 h 840"/>
              <a:gd name="T6" fmla="*/ 796 w 1023"/>
              <a:gd name="T7" fmla="*/ 134 h 840"/>
              <a:gd name="T8" fmla="*/ 468 w 1023"/>
              <a:gd name="T9" fmla="*/ 0 h 840"/>
              <a:gd name="T10" fmla="*/ 0 w 1023"/>
              <a:gd name="T11" fmla="*/ 468 h 840"/>
              <a:gd name="T12" fmla="*/ 0 w 1023"/>
              <a:gd name="T13" fmla="*/ 840 h 840"/>
              <a:gd name="T14" fmla="*/ 153 w 1023"/>
              <a:gd name="T15" fmla="*/ 840 h 840"/>
              <a:gd name="T16" fmla="*/ 153 w 1023"/>
              <a:gd name="T17" fmla="*/ 468 h 840"/>
              <a:gd name="T18" fmla="*/ 468 w 1023"/>
              <a:gd name="T19" fmla="*/ 154 h 840"/>
              <a:gd name="T20" fmla="*/ 688 w 1023"/>
              <a:gd name="T21" fmla="*/ 244 h 840"/>
              <a:gd name="T22" fmla="*/ 782 w 1023"/>
              <a:gd name="T23" fmla="*/ 462 h 840"/>
              <a:gd name="T24" fmla="*/ 782 w 1023"/>
              <a:gd name="T25" fmla="*/ 546 h 840"/>
              <a:gd name="T26" fmla="*/ 694 w 1023"/>
              <a:gd name="T27" fmla="*/ 546 h 840"/>
              <a:gd name="T28" fmla="*/ 859 w 1023"/>
              <a:gd name="T29" fmla="*/ 830 h 840"/>
              <a:gd name="T30" fmla="*/ 1023 w 1023"/>
              <a:gd name="T31" fmla="*/ 546 h 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23" h="840">
                <a:moveTo>
                  <a:pt x="1023" y="546"/>
                </a:moveTo>
                <a:cubicBezTo>
                  <a:pt x="936" y="546"/>
                  <a:pt x="936" y="546"/>
                  <a:pt x="936" y="546"/>
                </a:cubicBezTo>
                <a:cubicBezTo>
                  <a:pt x="936" y="460"/>
                  <a:pt x="936" y="460"/>
                  <a:pt x="936" y="460"/>
                </a:cubicBezTo>
                <a:cubicBezTo>
                  <a:pt x="933" y="336"/>
                  <a:pt x="884" y="221"/>
                  <a:pt x="796" y="134"/>
                </a:cubicBezTo>
                <a:cubicBezTo>
                  <a:pt x="708" y="48"/>
                  <a:pt x="591" y="0"/>
                  <a:pt x="468" y="0"/>
                </a:cubicBezTo>
                <a:cubicBezTo>
                  <a:pt x="210" y="0"/>
                  <a:pt x="0" y="210"/>
                  <a:pt x="0" y="468"/>
                </a:cubicBezTo>
                <a:cubicBezTo>
                  <a:pt x="0" y="840"/>
                  <a:pt x="0" y="840"/>
                  <a:pt x="0" y="840"/>
                </a:cubicBezTo>
                <a:cubicBezTo>
                  <a:pt x="153" y="840"/>
                  <a:pt x="153" y="840"/>
                  <a:pt x="153" y="840"/>
                </a:cubicBezTo>
                <a:cubicBezTo>
                  <a:pt x="153" y="468"/>
                  <a:pt x="153" y="468"/>
                  <a:pt x="153" y="468"/>
                </a:cubicBezTo>
                <a:cubicBezTo>
                  <a:pt x="153" y="295"/>
                  <a:pt x="294" y="154"/>
                  <a:pt x="468" y="154"/>
                </a:cubicBezTo>
                <a:cubicBezTo>
                  <a:pt x="551" y="154"/>
                  <a:pt x="629" y="186"/>
                  <a:pt x="688" y="244"/>
                </a:cubicBezTo>
                <a:cubicBezTo>
                  <a:pt x="747" y="302"/>
                  <a:pt x="780" y="379"/>
                  <a:pt x="782" y="462"/>
                </a:cubicBezTo>
                <a:cubicBezTo>
                  <a:pt x="782" y="546"/>
                  <a:pt x="782" y="546"/>
                  <a:pt x="782" y="546"/>
                </a:cubicBezTo>
                <a:cubicBezTo>
                  <a:pt x="694" y="546"/>
                  <a:pt x="694" y="546"/>
                  <a:pt x="694" y="546"/>
                </a:cubicBezTo>
                <a:cubicBezTo>
                  <a:pt x="859" y="830"/>
                  <a:pt x="859" y="830"/>
                  <a:pt x="859" y="830"/>
                </a:cubicBezTo>
                <a:lnTo>
                  <a:pt x="1023" y="546"/>
                </a:lnTo>
                <a:close/>
              </a:path>
            </a:pathLst>
          </a:custGeom>
          <a:gradFill>
            <a:gsLst>
              <a:gs pos="0">
                <a:srgbClr val="204D9B"/>
              </a:gs>
              <a:gs pos="50000">
                <a:srgbClr val="204D9B">
                  <a:lumMod val="95000"/>
                  <a:lumOff val="5000"/>
                </a:srgbClr>
              </a:gs>
              <a:gs pos="100000">
                <a:srgbClr val="204D9B"/>
              </a:gs>
            </a:gsLst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FF0A175-80FF-44FE-AF72-3578358645CB}"/>
              </a:ext>
            </a:extLst>
          </p:cNvPr>
          <p:cNvGrpSpPr/>
          <p:nvPr/>
        </p:nvGrpSpPr>
        <p:grpSpPr>
          <a:xfrm>
            <a:off x="1850252" y="3219053"/>
            <a:ext cx="1227591" cy="1489715"/>
            <a:chOff x="2132192" y="2270609"/>
            <a:chExt cx="1227591" cy="148971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3307251-7229-48A8-8507-6AF2636D91A6}"/>
                </a:ext>
              </a:extLst>
            </p:cNvPr>
            <p:cNvSpPr/>
            <p:nvPr/>
          </p:nvSpPr>
          <p:spPr>
            <a:xfrm>
              <a:off x="2132192" y="3246081"/>
              <a:ext cx="1227591" cy="5142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100">
                  <a:latin typeface="Source Sans Pro Light" panose="020B0403030403020204" pitchFamily="34" charset="0"/>
                </a:rPr>
                <a:t>Call Center Insurance Agent</a:t>
              </a:r>
              <a:endParaRPr lang="en-US" sz="1100">
                <a:latin typeface="Source Sans Pro Light" panose="020B0403030403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Oval 21">
              <a:extLst>
                <a:ext uri="{FF2B5EF4-FFF2-40B4-BE49-F238E27FC236}">
                  <a16:creationId xmlns:a16="http://schemas.microsoft.com/office/drawing/2014/main" id="{D73EB562-C20F-494B-985F-C9ABE165D9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4103" y="2270609"/>
              <a:ext cx="723770" cy="723770"/>
            </a:xfrm>
            <a:prstGeom prst="ellipse">
              <a:avLst/>
            </a:prstGeom>
            <a:gradFill>
              <a:gsLst>
                <a:gs pos="0">
                  <a:srgbClr val="204D9B"/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D3A3937-E9B5-4F3F-A816-89A6787E3D5B}"/>
              </a:ext>
            </a:extLst>
          </p:cNvPr>
          <p:cNvGrpSpPr/>
          <p:nvPr/>
        </p:nvGrpSpPr>
        <p:grpSpPr>
          <a:xfrm>
            <a:off x="6870913" y="3704679"/>
            <a:ext cx="1227591" cy="1603394"/>
            <a:chOff x="7152853" y="2756235"/>
            <a:chExt cx="1227591" cy="1603394"/>
          </a:xfrm>
        </p:grpSpPr>
        <p:sp>
          <p:nvSpPr>
            <p:cNvPr id="15" name="Oval 7">
              <a:extLst>
                <a:ext uri="{FF2B5EF4-FFF2-40B4-BE49-F238E27FC236}">
                  <a16:creationId xmlns:a16="http://schemas.microsoft.com/office/drawing/2014/main" id="{37657CFD-CE5A-4639-9397-7D8BE12A5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1293" y="3635859"/>
              <a:ext cx="723770" cy="72377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7168A36-2AED-4587-BB26-F5A65336588B}"/>
                </a:ext>
              </a:extLst>
            </p:cNvPr>
            <p:cNvSpPr/>
            <p:nvPr/>
          </p:nvSpPr>
          <p:spPr>
            <a:xfrm>
              <a:off x="7152853" y="2756235"/>
              <a:ext cx="1227591" cy="7343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100">
                  <a:latin typeface="Source Sans Pro Light" panose="020B0403030403020204" pitchFamily="34" charset="0"/>
                </a:rPr>
                <a:t>Marketing Operations Management</a:t>
              </a:r>
              <a:endParaRPr lang="en-US" sz="1100">
                <a:latin typeface="Source Sans Pro Light" panose="020B0403030403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0AF82FE-A84D-4740-93D1-07A277D3C7AA}"/>
              </a:ext>
            </a:extLst>
          </p:cNvPr>
          <p:cNvGrpSpPr/>
          <p:nvPr/>
        </p:nvGrpSpPr>
        <p:grpSpPr>
          <a:xfrm>
            <a:off x="3524086" y="3854571"/>
            <a:ext cx="1227591" cy="1453502"/>
            <a:chOff x="3806026" y="2906127"/>
            <a:chExt cx="1227591" cy="145350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F0EC5B1-20D1-46D8-9914-1F6404D472D9}"/>
                </a:ext>
              </a:extLst>
            </p:cNvPr>
            <p:cNvSpPr/>
            <p:nvPr/>
          </p:nvSpPr>
          <p:spPr>
            <a:xfrm>
              <a:off x="3806026" y="2906127"/>
              <a:ext cx="1227591" cy="5142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100">
                  <a:latin typeface="Source Sans Pro Light" panose="020B0403030403020204" pitchFamily="34" charset="0"/>
                </a:rPr>
                <a:t>Direct Mail Programming</a:t>
              </a:r>
              <a:endParaRPr lang="en-US" sz="1100">
                <a:latin typeface="Source Sans Pro Light" panose="020B0403030403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0" name="Oval 5">
              <a:extLst>
                <a:ext uri="{FF2B5EF4-FFF2-40B4-BE49-F238E27FC236}">
                  <a16:creationId xmlns:a16="http://schemas.microsoft.com/office/drawing/2014/main" id="{01327479-A75B-43A4-B8BC-C12A99BD08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7365" y="3635859"/>
              <a:ext cx="721900" cy="723770"/>
            </a:xfrm>
            <a:prstGeom prst="ellipse">
              <a:avLst/>
            </a:prstGeom>
            <a:solidFill>
              <a:schemeClr val="tx2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92F0269-4869-4F9D-93FD-09328DD2E0D8}"/>
              </a:ext>
            </a:extLst>
          </p:cNvPr>
          <p:cNvGrpSpPr/>
          <p:nvPr/>
        </p:nvGrpSpPr>
        <p:grpSpPr>
          <a:xfrm>
            <a:off x="5198811" y="3219053"/>
            <a:ext cx="1227591" cy="1709776"/>
            <a:chOff x="5480751" y="2270609"/>
            <a:chExt cx="1227591" cy="170977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F5038D2-6998-4EBC-90CA-CA9A33A31BED}"/>
                </a:ext>
              </a:extLst>
            </p:cNvPr>
            <p:cNvSpPr/>
            <p:nvPr/>
          </p:nvSpPr>
          <p:spPr>
            <a:xfrm>
              <a:off x="5480751" y="3246081"/>
              <a:ext cx="1227591" cy="7343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100">
                  <a:latin typeface="Source Sans Pro Light" panose="020B0403030403020204" pitchFamily="34" charset="0"/>
                </a:rPr>
                <a:t>Regional/National Account Management</a:t>
              </a:r>
              <a:endParaRPr lang="en-US" sz="1100">
                <a:latin typeface="Source Sans Pro Light" panose="020B0403030403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5" name="Oval 6">
              <a:extLst>
                <a:ext uri="{FF2B5EF4-FFF2-40B4-BE49-F238E27FC236}">
                  <a16:creationId xmlns:a16="http://schemas.microsoft.com/office/drawing/2014/main" id="{29494B75-289F-4BBB-B922-AEC1585A2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0550" y="2270609"/>
              <a:ext cx="723770" cy="723770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390C835-84B7-4B71-BB4E-BB6372834400}"/>
              </a:ext>
            </a:extLst>
          </p:cNvPr>
          <p:cNvGrpSpPr/>
          <p:nvPr/>
        </p:nvGrpSpPr>
        <p:grpSpPr>
          <a:xfrm>
            <a:off x="8596653" y="3219053"/>
            <a:ext cx="1227591" cy="1709775"/>
            <a:chOff x="8878593" y="2270609"/>
            <a:chExt cx="1227591" cy="1709775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3FC430E-CA78-4FC1-8F6F-1AE0A5584E04}"/>
                </a:ext>
              </a:extLst>
            </p:cNvPr>
            <p:cNvSpPr/>
            <p:nvPr/>
          </p:nvSpPr>
          <p:spPr>
            <a:xfrm>
              <a:off x="8878593" y="3246080"/>
              <a:ext cx="1227591" cy="7343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100">
                  <a:latin typeface="Source Sans Pro Light" panose="020B0403030403020204" pitchFamily="34" charset="0"/>
                </a:rPr>
                <a:t>Product Development, Management</a:t>
              </a:r>
              <a:endParaRPr lang="en-US" sz="1100">
                <a:latin typeface="Source Sans Pro Light" panose="020B0403030403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1" name="Oval 8">
              <a:extLst>
                <a:ext uri="{FF2B5EF4-FFF2-40B4-BE49-F238E27FC236}">
                  <a16:creationId xmlns:a16="http://schemas.microsoft.com/office/drawing/2014/main" id="{7E571D89-3462-449F-82F1-B32FBA632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1310" y="2270609"/>
              <a:ext cx="723770" cy="723770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D5698D4-C3D8-444A-A866-D6C6E2B4DD68}"/>
              </a:ext>
            </a:extLst>
          </p:cNvPr>
          <p:cNvGrpSpPr/>
          <p:nvPr/>
        </p:nvGrpSpPr>
        <p:grpSpPr>
          <a:xfrm>
            <a:off x="143429" y="5931296"/>
            <a:ext cx="6507324" cy="801823"/>
            <a:chOff x="1220214" y="4929809"/>
            <a:chExt cx="6507324" cy="80182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F8A5827-31C7-4B3D-A777-D60F47DA8977}"/>
                </a:ext>
              </a:extLst>
            </p:cNvPr>
            <p:cNvSpPr/>
            <p:nvPr/>
          </p:nvSpPr>
          <p:spPr>
            <a:xfrm>
              <a:off x="1233183" y="5269967"/>
              <a:ext cx="600135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Source Sans Pro Light" panose="020B0403030403020204" pitchFamily="34" charset="0"/>
                </a:rPr>
                <a:t>There are no more linear career paths. Whether you’re in the same company or bouncing around, you won’t go from Jr. Rep to Rep to Sr. Rep to Director anymore.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BFF5149-67E8-40D7-878D-2FF416E3B126}"/>
                </a:ext>
              </a:extLst>
            </p:cNvPr>
            <p:cNvSpPr/>
            <p:nvPr/>
          </p:nvSpPr>
          <p:spPr>
            <a:xfrm>
              <a:off x="1220214" y="4929809"/>
              <a:ext cx="6507324" cy="3814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b="1" dirty="0">
                  <a:solidFill>
                    <a:schemeClr val="accent1"/>
                  </a:solidFill>
                  <a:latin typeface="Source Sans Pro Light" panose="020B0403030403020204" pitchFamily="34" charset="0"/>
                </a:rPr>
                <a:t>Embrace </a:t>
              </a:r>
              <a:r>
                <a:rPr lang="en-US" sz="1400" b="1" i="1" dirty="0">
                  <a:solidFill>
                    <a:schemeClr val="accent1"/>
                  </a:solidFill>
                  <a:latin typeface="Source Sans Pro Light" panose="020B0403030403020204" pitchFamily="34" charset="0"/>
                </a:rPr>
                <a:t>“the squiggle”.</a:t>
              </a:r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5B45A15-18AD-483F-861C-F7BE92BC6470}"/>
              </a:ext>
            </a:extLst>
          </p:cNvPr>
          <p:cNvCxnSpPr>
            <a:cxnSpLocks/>
          </p:cNvCxnSpPr>
          <p:nvPr/>
        </p:nvCxnSpPr>
        <p:spPr>
          <a:xfrm flipH="1" flipV="1">
            <a:off x="5007594" y="2314280"/>
            <a:ext cx="496501" cy="41196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D5D02B0-71B2-4B35-A46D-C56C1D29817A}"/>
              </a:ext>
            </a:extLst>
          </p:cNvPr>
          <p:cNvCxnSpPr>
            <a:cxnSpLocks/>
          </p:cNvCxnSpPr>
          <p:nvPr/>
        </p:nvCxnSpPr>
        <p:spPr>
          <a:xfrm flipV="1">
            <a:off x="9242609" y="2344341"/>
            <a:ext cx="369969" cy="36195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3E0B67CE-080F-430B-8F00-B3A1CB20D549}"/>
              </a:ext>
            </a:extLst>
          </p:cNvPr>
          <p:cNvSpPr/>
          <p:nvPr/>
        </p:nvSpPr>
        <p:spPr>
          <a:xfrm>
            <a:off x="1392148" y="4140119"/>
            <a:ext cx="447405" cy="298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>
                <a:solidFill>
                  <a:schemeClr val="bg1"/>
                </a:solidFill>
                <a:latin typeface="Source Sans Pro Light" panose="020B0403030403020204" pitchFamily="34" charset="0"/>
              </a:rPr>
              <a:t>2005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2898C08-12BB-40B3-B069-A35FC713C8F7}"/>
              </a:ext>
            </a:extLst>
          </p:cNvPr>
          <p:cNvSpPr/>
          <p:nvPr/>
        </p:nvSpPr>
        <p:spPr>
          <a:xfrm>
            <a:off x="3071273" y="4528346"/>
            <a:ext cx="447405" cy="298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>
                <a:solidFill>
                  <a:schemeClr val="bg1"/>
                </a:solidFill>
                <a:latin typeface="Source Sans Pro Light" panose="020B0403030403020204" pitchFamily="34" charset="0"/>
              </a:rPr>
              <a:t>2006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DC64793-0B23-4F23-85F7-996C8795E31A}"/>
              </a:ext>
            </a:extLst>
          </p:cNvPr>
          <p:cNvSpPr/>
          <p:nvPr/>
        </p:nvSpPr>
        <p:spPr>
          <a:xfrm>
            <a:off x="4730077" y="3711293"/>
            <a:ext cx="447405" cy="298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>
                <a:solidFill>
                  <a:schemeClr val="bg1"/>
                </a:solidFill>
                <a:latin typeface="Source Sans Pro Light" panose="020B0403030403020204" pitchFamily="34" charset="0"/>
              </a:rPr>
              <a:t>2007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97BA37B-23BC-47A6-A038-1F54F5B7CC7F}"/>
              </a:ext>
            </a:extLst>
          </p:cNvPr>
          <p:cNvSpPr/>
          <p:nvPr/>
        </p:nvSpPr>
        <p:spPr>
          <a:xfrm>
            <a:off x="6427051" y="4537527"/>
            <a:ext cx="447405" cy="298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>
                <a:solidFill>
                  <a:schemeClr val="bg1"/>
                </a:solidFill>
                <a:latin typeface="Source Sans Pro Light" panose="020B0403030403020204" pitchFamily="34" charset="0"/>
              </a:rPr>
              <a:t>2012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291CFAE-EC3F-44FE-B0E0-F762566D96B6}"/>
              </a:ext>
            </a:extLst>
          </p:cNvPr>
          <p:cNvSpPr/>
          <p:nvPr/>
        </p:nvSpPr>
        <p:spPr>
          <a:xfrm>
            <a:off x="8074696" y="3705382"/>
            <a:ext cx="447405" cy="298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>
                <a:solidFill>
                  <a:schemeClr val="bg1"/>
                </a:solidFill>
                <a:latin typeface="Source Sans Pro Light" panose="020B0403030403020204" pitchFamily="34" charset="0"/>
              </a:rPr>
              <a:t>2016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E44B5B2-2F9A-408F-A172-A67B06E28336}"/>
              </a:ext>
            </a:extLst>
          </p:cNvPr>
          <p:cNvSpPr/>
          <p:nvPr/>
        </p:nvSpPr>
        <p:spPr>
          <a:xfrm>
            <a:off x="9748531" y="3895660"/>
            <a:ext cx="447405" cy="298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>
                <a:solidFill>
                  <a:schemeClr val="bg1"/>
                </a:solidFill>
                <a:latin typeface="Source Sans Pro Light" panose="020B0403030403020204" pitchFamily="34" charset="0"/>
              </a:rPr>
              <a:t>2020</a:t>
            </a:r>
          </a:p>
        </p:txBody>
      </p:sp>
      <p:pic>
        <p:nvPicPr>
          <p:cNvPr id="1034" name="Picture 10" descr="Nationwide-Logo - Alliance West Insurance Inc.">
            <a:extLst>
              <a:ext uri="{FF2B5EF4-FFF2-40B4-BE49-F238E27FC236}">
                <a16:creationId xmlns:a16="http://schemas.microsoft.com/office/drawing/2014/main" id="{B64DD1C0-8D07-48DD-9FF2-D3A9E71460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5" r="20919"/>
          <a:stretch/>
        </p:blipFill>
        <p:spPr bwMode="auto">
          <a:xfrm>
            <a:off x="1766584" y="407792"/>
            <a:ext cx="987136" cy="95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AD127090-FA51-44DF-907F-57EA6289A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682" y="2111028"/>
            <a:ext cx="600527" cy="41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Kent State Golden Flashes - Wikipedia">
            <a:extLst>
              <a:ext uri="{FF2B5EF4-FFF2-40B4-BE49-F238E27FC236}">
                <a16:creationId xmlns:a16="http://schemas.microsoft.com/office/drawing/2014/main" id="{F3B7715E-05A6-4717-8F77-D99776BB6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963" y="2111027"/>
            <a:ext cx="612995" cy="41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B4CADF2D-02F4-460A-A4B0-BACBA053D59D}"/>
              </a:ext>
            </a:extLst>
          </p:cNvPr>
          <p:cNvSpPr/>
          <p:nvPr/>
        </p:nvSpPr>
        <p:spPr>
          <a:xfrm>
            <a:off x="3312063" y="1577977"/>
            <a:ext cx="17017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ource Sans Pro Light" panose="020B0403030403020204" pitchFamily="34" charset="0"/>
              </a:rPr>
              <a:t>Master of Business Administration</a:t>
            </a:r>
            <a:endParaRPr lang="en-US" sz="1400" b="1" dirty="0">
              <a:latin typeface="Source Sans Pro Light" panose="020B0403030403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9475506-74E1-4352-9C75-7A4D52A39CEF}"/>
              </a:ext>
            </a:extLst>
          </p:cNvPr>
          <p:cNvSpPr/>
          <p:nvPr/>
        </p:nvSpPr>
        <p:spPr>
          <a:xfrm>
            <a:off x="9707638" y="1577977"/>
            <a:ext cx="15116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>
                <a:latin typeface="Source Sans Pro Light" panose="020B0403030403020204" pitchFamily="34" charset="0"/>
              </a:rPr>
              <a:t>Masters of User Experience Design</a:t>
            </a:r>
            <a:endParaRPr lang="en-US" sz="1400" b="1">
              <a:latin typeface="Source Sans Pro Light" panose="020B0403030403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EBB30582-8FFA-401C-94B6-04BDC51AE31B}"/>
              </a:ext>
            </a:extLst>
          </p:cNvPr>
          <p:cNvSpPr/>
          <p:nvPr/>
        </p:nvSpPr>
        <p:spPr>
          <a:xfrm>
            <a:off x="9612578" y="1593618"/>
            <a:ext cx="1701763" cy="99518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917A624-9DC5-40BB-8AFE-BFE1623C2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0470-9FD1-46BE-A7DD-3C5E5A4B99A5}" type="slidenum">
              <a:rPr lang="en-US" smtClean="0"/>
              <a:t>3</a:t>
            </a:fld>
            <a:endParaRPr lang="en-US"/>
          </a:p>
        </p:txBody>
      </p:sp>
      <p:pic>
        <p:nvPicPr>
          <p:cNvPr id="43" name="Picture 2" descr="Central unveils fresh athletics look - Central College Athletics">
            <a:extLst>
              <a:ext uri="{FF2B5EF4-FFF2-40B4-BE49-F238E27FC236}">
                <a16:creationId xmlns:a16="http://schemas.microsoft.com/office/drawing/2014/main" id="{E4F7693E-2927-4D70-D1AF-C905A2FD6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78" b="90000" l="10000" r="90000">
                        <a14:foregroundMark x1="57813" y1="23778" x2="49250" y2="15444"/>
                        <a14:foregroundMark x1="49250" y1="15444" x2="42188" y2="18444"/>
                        <a14:foregroundMark x1="42188" y1="18444" x2="41125" y2="28778"/>
                        <a14:foregroundMark x1="41125" y1="28778" x2="43063" y2="40556"/>
                        <a14:foregroundMark x1="43063" y1="40556" x2="48063" y2="47667"/>
                        <a14:foregroundMark x1="48063" y1="47667" x2="55063" y2="47556"/>
                        <a14:foregroundMark x1="55063" y1="47556" x2="58250" y2="43444"/>
                        <a14:foregroundMark x1="58250" y1="43444" x2="58813" y2="41667"/>
                        <a14:foregroundMark x1="56500" y1="26444" x2="59938" y2="20222"/>
                        <a14:foregroundMark x1="59938" y1="20222" x2="55125" y2="13667"/>
                        <a14:foregroundMark x1="55125" y1="13667" x2="48375" y2="12111"/>
                        <a14:foregroundMark x1="48375" y1="12111" x2="41813" y2="15111"/>
                        <a14:foregroundMark x1="41813" y1="15111" x2="38813" y2="24222"/>
                        <a14:foregroundMark x1="38813" y1="24222" x2="39750" y2="45000"/>
                        <a14:foregroundMark x1="39750" y1="45000" x2="46438" y2="50556"/>
                        <a14:foregroundMark x1="46438" y1="50556" x2="53563" y2="50222"/>
                        <a14:foregroundMark x1="53563" y1="50222" x2="58875" y2="45667"/>
                        <a14:foregroundMark x1="58875" y1="45667" x2="56125" y2="39778"/>
                        <a14:foregroundMark x1="56125" y1="39778" x2="56125" y2="39778"/>
                        <a14:foregroundMark x1="50313" y1="10444" x2="49563" y2="9778"/>
                        <a14:foregroundMark x1="30562" y1="63222" x2="26250" y2="60667"/>
                        <a14:foregroundMark x1="26250" y1="60667" x2="26563" y2="72556"/>
                        <a14:foregroundMark x1="26563" y1="72556" x2="30250" y2="71556"/>
                        <a14:foregroundMark x1="35200" y1="63416" x2="33813" y2="65333"/>
                        <a14:foregroundMark x1="37188" y1="60667" x2="35284" y2="63300"/>
                        <a14:foregroundMark x1="33813" y1="65333" x2="34188" y2="72778"/>
                        <a14:foregroundMark x1="34188" y1="72778" x2="38313" y2="73889"/>
                        <a14:foregroundMark x1="41275" y1="69889" x2="41313" y2="73000"/>
                        <a14:foregroundMark x1="41268" y1="69333" x2="41275" y2="69889"/>
                        <a14:foregroundMark x1="41257" y1="68444" x2="41268" y2="69333"/>
                        <a14:foregroundMark x1="41188" y1="62889" x2="41257" y2="68444"/>
                        <a14:foregroundMark x1="42594" y1="68444" x2="43438" y2="65444"/>
                        <a14:foregroundMark x1="42344" y1="69333" x2="42594" y2="68444"/>
                        <a14:foregroundMark x1="42188" y1="69889" x2="42344" y2="69333"/>
                        <a14:foregroundMark x1="41313" y1="73000" x2="42188" y2="69889"/>
                        <a14:foregroundMark x1="43926" y1="64889" x2="45000" y2="63667"/>
                        <a14:foregroundMark x1="49563" y1="61444" x2="52250" y2="60444"/>
                        <a14:foregroundMark x1="50938" y1="61778" x2="51000" y2="72333"/>
                        <a14:foregroundMark x1="51000" y1="72333" x2="51000" y2="72333"/>
                        <a14:foregroundMark x1="56313" y1="62111" x2="55563" y2="73889"/>
                        <a14:foregroundMark x1="65000" y1="63444" x2="63938" y2="67333"/>
                        <a14:foregroundMark x1="71750" y1="62556" x2="71813" y2="69222"/>
                        <a14:foregroundMark x1="42188" y1="78333" x2="48063" y2="78444"/>
                        <a14:foregroundMark x1="43188" y1="86111" x2="43188" y2="86111"/>
                        <a14:foregroundMark x1="45063" y1="85000" x2="45063" y2="85000"/>
                        <a14:foregroundMark x1="50250" y1="84444" x2="50250" y2="84444"/>
                        <a14:foregroundMark x1="53750" y1="83333" x2="53750" y2="83333"/>
                        <a14:foregroundMark x1="56250" y1="85556" x2="56250" y2="85556"/>
                        <a14:backgroundMark x1="58250" y1="65111" x2="58250" y2="65111"/>
                        <a14:backgroundMark x1="65688" y1="67111" x2="65688" y2="67111"/>
                        <a14:backgroundMark x1="43938" y1="65556" x2="43938" y2="65556"/>
                        <a14:backgroundMark x1="42375" y1="69333" x2="42375" y2="69333"/>
                        <a14:backgroundMark x1="42250" y1="86111" x2="42250" y2="86111"/>
                        <a14:backgroundMark x1="42313" y1="68444" x2="42313" y2="68444"/>
                        <a14:backgroundMark x1="42188" y1="69556" x2="42188" y2="69556"/>
                        <a14:backgroundMark x1="42438" y1="69111" x2="42438" y2="69111"/>
                        <a14:backgroundMark x1="42375" y1="68667" x2="42375" y2="68667"/>
                        <a14:backgroundMark x1="42188" y1="69889" x2="42188" y2="69889"/>
                        <a14:backgroundMark x1="43875" y1="65111" x2="43875" y2="65111"/>
                        <a14:backgroundMark x1="44000" y1="64889" x2="44000" y2="64889"/>
                        <a14:backgroundMark x1="44063" y1="64667" x2="44063" y2="64667"/>
                        <a14:backgroundMark x1="43625" y1="65000" x2="43625" y2="65000"/>
                        <a14:backgroundMark x1="35313" y1="50889" x2="35313" y2="50889"/>
                        <a14:backgroundMark x1="35250" y1="51000" x2="35250" y2="51000"/>
                        <a14:backgroundMark x1="35250" y1="51111" x2="35250" y2="51111"/>
                        <a14:backgroundMark x1="35313" y1="50889" x2="35313" y2="50889"/>
                        <a14:backgroundMark x1="35438" y1="51222" x2="35188" y2="51111"/>
                        <a14:backgroundMark x1="35375" y1="63556" x2="35250" y2="63556"/>
                        <a14:backgroundMark x1="35313" y1="63444" x2="35313" y2="63444"/>
                        <a14:backgroundMark x1="35313" y1="63444" x2="35313" y2="63444"/>
                        <a14:backgroundMark x1="38375" y1="73889" x2="38375" y2="7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73" y="4584303"/>
            <a:ext cx="1180005" cy="66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64045659-BC0D-892E-462B-0FD232145D24}"/>
              </a:ext>
            </a:extLst>
          </p:cNvPr>
          <p:cNvSpPr/>
          <p:nvPr/>
        </p:nvSpPr>
        <p:spPr>
          <a:xfrm>
            <a:off x="524584" y="5211390"/>
            <a:ext cx="21825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ource Sans Pro Light" panose="020B0403030403020204" pitchFamily="34" charset="0"/>
              </a:rPr>
              <a:t>Bachelors of Business Administration</a:t>
            </a:r>
            <a:endParaRPr lang="en-US" sz="1400" b="1" dirty="0">
              <a:latin typeface="Source Sans Pro Light" panose="020B0403030403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A1834B11-85D5-0DC2-DEB9-B358DEAC81B3}"/>
              </a:ext>
            </a:extLst>
          </p:cNvPr>
          <p:cNvSpPr/>
          <p:nvPr/>
        </p:nvSpPr>
        <p:spPr>
          <a:xfrm>
            <a:off x="647667" y="4485735"/>
            <a:ext cx="1929485" cy="1309337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0A2AF-D9A8-4611-BE37-83419808A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Vermeer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CBD4E-56C6-48DD-BCD9-96BF5A4DF5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ABOUT ME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2E2BF8-7CC0-466C-9369-1E5D237B1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6103" y="4698180"/>
            <a:ext cx="1062835" cy="984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06F0B559-A214-4DB6-B035-13E45354D297}"/>
              </a:ext>
            </a:extLst>
          </p:cNvPr>
          <p:cNvSpPr>
            <a:spLocks/>
          </p:cNvSpPr>
          <p:nvPr/>
        </p:nvSpPr>
        <p:spPr bwMode="auto">
          <a:xfrm>
            <a:off x="2718938" y="4552162"/>
            <a:ext cx="409971" cy="1131632"/>
          </a:xfrm>
          <a:custGeom>
            <a:avLst/>
            <a:gdLst>
              <a:gd name="T0" fmla="*/ 0 w 292"/>
              <a:gd name="T1" fmla="*/ 806 h 806"/>
              <a:gd name="T2" fmla="*/ 0 w 292"/>
              <a:gd name="T3" fmla="*/ 105 h 806"/>
              <a:gd name="T4" fmla="*/ 292 w 292"/>
              <a:gd name="T5" fmla="*/ 0 h 806"/>
              <a:gd name="T6" fmla="*/ 292 w 292"/>
              <a:gd name="T7" fmla="*/ 596 h 806"/>
              <a:gd name="T8" fmla="*/ 0 w 292"/>
              <a:gd name="T9" fmla="*/ 806 h 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2" h="806">
                <a:moveTo>
                  <a:pt x="0" y="806"/>
                </a:moveTo>
                <a:lnTo>
                  <a:pt x="0" y="105"/>
                </a:lnTo>
                <a:lnTo>
                  <a:pt x="292" y="0"/>
                </a:lnTo>
                <a:lnTo>
                  <a:pt x="292" y="596"/>
                </a:lnTo>
                <a:lnTo>
                  <a:pt x="0" y="80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7384875A-8479-4809-AD93-D960E8B202A7}"/>
              </a:ext>
            </a:extLst>
          </p:cNvPr>
          <p:cNvSpPr>
            <a:spLocks/>
          </p:cNvSpPr>
          <p:nvPr/>
        </p:nvSpPr>
        <p:spPr bwMode="auto">
          <a:xfrm>
            <a:off x="3128909" y="4552162"/>
            <a:ext cx="3453863" cy="836790"/>
          </a:xfrm>
          <a:custGeom>
            <a:avLst/>
            <a:gdLst>
              <a:gd name="T0" fmla="*/ 0 w 2460"/>
              <a:gd name="T1" fmla="*/ 596 h 596"/>
              <a:gd name="T2" fmla="*/ 0 w 2460"/>
              <a:gd name="T3" fmla="*/ 0 h 596"/>
              <a:gd name="T4" fmla="*/ 2245 w 2460"/>
              <a:gd name="T5" fmla="*/ 0 h 596"/>
              <a:gd name="T6" fmla="*/ 2460 w 2460"/>
              <a:gd name="T7" fmla="*/ 298 h 596"/>
              <a:gd name="T8" fmla="*/ 2245 w 2460"/>
              <a:gd name="T9" fmla="*/ 596 h 596"/>
              <a:gd name="T10" fmla="*/ 0 w 2460"/>
              <a:gd name="T11" fmla="*/ 596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60" h="596">
                <a:moveTo>
                  <a:pt x="0" y="596"/>
                </a:moveTo>
                <a:lnTo>
                  <a:pt x="0" y="0"/>
                </a:lnTo>
                <a:lnTo>
                  <a:pt x="2245" y="0"/>
                </a:lnTo>
                <a:lnTo>
                  <a:pt x="2460" y="298"/>
                </a:lnTo>
                <a:lnTo>
                  <a:pt x="2245" y="596"/>
                </a:lnTo>
                <a:lnTo>
                  <a:pt x="0" y="59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" name="Rectangle 20">
            <a:extLst>
              <a:ext uri="{FF2B5EF4-FFF2-40B4-BE49-F238E27FC236}">
                <a16:creationId xmlns:a16="http://schemas.microsoft.com/office/drawing/2014/main" id="{5C433CB2-A283-4A0B-BC2C-49AEB2BEA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6103" y="3715373"/>
            <a:ext cx="1062835" cy="984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8" name="Freeform 22">
            <a:extLst>
              <a:ext uri="{FF2B5EF4-FFF2-40B4-BE49-F238E27FC236}">
                <a16:creationId xmlns:a16="http://schemas.microsoft.com/office/drawing/2014/main" id="{D6AECC16-9E35-4009-BF8D-8C085FFC3AC4}"/>
              </a:ext>
            </a:extLst>
          </p:cNvPr>
          <p:cNvSpPr>
            <a:spLocks/>
          </p:cNvSpPr>
          <p:nvPr/>
        </p:nvSpPr>
        <p:spPr bwMode="auto">
          <a:xfrm>
            <a:off x="3128909" y="3715373"/>
            <a:ext cx="2947017" cy="836790"/>
          </a:xfrm>
          <a:custGeom>
            <a:avLst/>
            <a:gdLst>
              <a:gd name="T0" fmla="*/ 0 w 2099"/>
              <a:gd name="T1" fmla="*/ 596 h 596"/>
              <a:gd name="T2" fmla="*/ 0 w 2099"/>
              <a:gd name="T3" fmla="*/ 0 h 596"/>
              <a:gd name="T4" fmla="*/ 1883 w 2099"/>
              <a:gd name="T5" fmla="*/ 0 h 596"/>
              <a:gd name="T6" fmla="*/ 2099 w 2099"/>
              <a:gd name="T7" fmla="*/ 298 h 596"/>
              <a:gd name="T8" fmla="*/ 1883 w 2099"/>
              <a:gd name="T9" fmla="*/ 596 h 596"/>
              <a:gd name="T10" fmla="*/ 0 w 2099"/>
              <a:gd name="T11" fmla="*/ 596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99" h="596">
                <a:moveTo>
                  <a:pt x="0" y="596"/>
                </a:moveTo>
                <a:lnTo>
                  <a:pt x="0" y="0"/>
                </a:lnTo>
                <a:lnTo>
                  <a:pt x="1883" y="0"/>
                </a:lnTo>
                <a:lnTo>
                  <a:pt x="2099" y="298"/>
                </a:lnTo>
                <a:lnTo>
                  <a:pt x="1883" y="596"/>
                </a:lnTo>
                <a:lnTo>
                  <a:pt x="0" y="59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Freeform 24">
            <a:extLst>
              <a:ext uri="{FF2B5EF4-FFF2-40B4-BE49-F238E27FC236}">
                <a16:creationId xmlns:a16="http://schemas.microsoft.com/office/drawing/2014/main" id="{538E244C-A9A2-4403-8B49-741B3EA2A20B}"/>
              </a:ext>
            </a:extLst>
          </p:cNvPr>
          <p:cNvSpPr>
            <a:spLocks/>
          </p:cNvSpPr>
          <p:nvPr/>
        </p:nvSpPr>
        <p:spPr bwMode="auto">
          <a:xfrm>
            <a:off x="2718938" y="3716778"/>
            <a:ext cx="409971" cy="984211"/>
          </a:xfrm>
          <a:custGeom>
            <a:avLst/>
            <a:gdLst>
              <a:gd name="T0" fmla="*/ 0 w 292"/>
              <a:gd name="T1" fmla="*/ 701 h 701"/>
              <a:gd name="T2" fmla="*/ 0 w 292"/>
              <a:gd name="T3" fmla="*/ 0 h 701"/>
              <a:gd name="T4" fmla="*/ 292 w 292"/>
              <a:gd name="T5" fmla="*/ 0 h 701"/>
              <a:gd name="T6" fmla="*/ 292 w 292"/>
              <a:gd name="T7" fmla="*/ 596 h 701"/>
              <a:gd name="T8" fmla="*/ 0 w 292"/>
              <a:gd name="T9" fmla="*/ 701 h 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2" h="701">
                <a:moveTo>
                  <a:pt x="0" y="701"/>
                </a:moveTo>
                <a:lnTo>
                  <a:pt x="0" y="0"/>
                </a:lnTo>
                <a:lnTo>
                  <a:pt x="292" y="0"/>
                </a:lnTo>
                <a:lnTo>
                  <a:pt x="292" y="596"/>
                </a:lnTo>
                <a:lnTo>
                  <a:pt x="0" y="70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0" name="Rectangle 35">
            <a:extLst>
              <a:ext uri="{FF2B5EF4-FFF2-40B4-BE49-F238E27FC236}">
                <a16:creationId xmlns:a16="http://schemas.microsoft.com/office/drawing/2014/main" id="{06C34BA7-2A54-442D-A330-AF92CE42B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6103" y="2731162"/>
            <a:ext cx="1062835" cy="984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1" name="Freeform 37">
            <a:extLst>
              <a:ext uri="{FF2B5EF4-FFF2-40B4-BE49-F238E27FC236}">
                <a16:creationId xmlns:a16="http://schemas.microsoft.com/office/drawing/2014/main" id="{9F31D52D-223C-40B7-BC6C-77013BD7F7B4}"/>
              </a:ext>
            </a:extLst>
          </p:cNvPr>
          <p:cNvSpPr>
            <a:spLocks/>
          </p:cNvSpPr>
          <p:nvPr/>
        </p:nvSpPr>
        <p:spPr bwMode="auto">
          <a:xfrm>
            <a:off x="2718938" y="2731162"/>
            <a:ext cx="409971" cy="984211"/>
          </a:xfrm>
          <a:custGeom>
            <a:avLst/>
            <a:gdLst>
              <a:gd name="T0" fmla="*/ 0 w 292"/>
              <a:gd name="T1" fmla="*/ 701 h 701"/>
              <a:gd name="T2" fmla="*/ 0 w 292"/>
              <a:gd name="T3" fmla="*/ 0 h 701"/>
              <a:gd name="T4" fmla="*/ 292 w 292"/>
              <a:gd name="T5" fmla="*/ 105 h 701"/>
              <a:gd name="T6" fmla="*/ 292 w 292"/>
              <a:gd name="T7" fmla="*/ 701 h 701"/>
              <a:gd name="T8" fmla="*/ 0 w 292"/>
              <a:gd name="T9" fmla="*/ 701 h 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2" h="701">
                <a:moveTo>
                  <a:pt x="0" y="701"/>
                </a:moveTo>
                <a:lnTo>
                  <a:pt x="0" y="0"/>
                </a:lnTo>
                <a:lnTo>
                  <a:pt x="292" y="105"/>
                </a:lnTo>
                <a:lnTo>
                  <a:pt x="292" y="701"/>
                </a:lnTo>
                <a:lnTo>
                  <a:pt x="0" y="70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2" name="Freeform 39">
            <a:extLst>
              <a:ext uri="{FF2B5EF4-FFF2-40B4-BE49-F238E27FC236}">
                <a16:creationId xmlns:a16="http://schemas.microsoft.com/office/drawing/2014/main" id="{251C2E8A-21A5-4E25-9308-1B81B6AE1CD3}"/>
              </a:ext>
            </a:extLst>
          </p:cNvPr>
          <p:cNvSpPr>
            <a:spLocks/>
          </p:cNvSpPr>
          <p:nvPr/>
        </p:nvSpPr>
        <p:spPr bwMode="auto">
          <a:xfrm>
            <a:off x="3128909" y="2881391"/>
            <a:ext cx="3759937" cy="835386"/>
          </a:xfrm>
          <a:custGeom>
            <a:avLst/>
            <a:gdLst>
              <a:gd name="T0" fmla="*/ 2463 w 2678"/>
              <a:gd name="T1" fmla="*/ 595 h 595"/>
              <a:gd name="T2" fmla="*/ 2678 w 2678"/>
              <a:gd name="T3" fmla="*/ 297 h 595"/>
              <a:gd name="T4" fmla="*/ 2463 w 2678"/>
              <a:gd name="T5" fmla="*/ 0 h 595"/>
              <a:gd name="T6" fmla="*/ 0 w 2678"/>
              <a:gd name="T7" fmla="*/ 0 h 595"/>
              <a:gd name="T8" fmla="*/ 0 w 2678"/>
              <a:gd name="T9" fmla="*/ 595 h 595"/>
              <a:gd name="T10" fmla="*/ 2463 w 2678"/>
              <a:gd name="T11" fmla="*/ 595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78" h="595">
                <a:moveTo>
                  <a:pt x="2463" y="595"/>
                </a:moveTo>
                <a:lnTo>
                  <a:pt x="2678" y="297"/>
                </a:lnTo>
                <a:lnTo>
                  <a:pt x="2463" y="0"/>
                </a:lnTo>
                <a:lnTo>
                  <a:pt x="0" y="0"/>
                </a:lnTo>
                <a:lnTo>
                  <a:pt x="0" y="595"/>
                </a:lnTo>
                <a:lnTo>
                  <a:pt x="2463" y="59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3" name="Rectangle 50">
            <a:extLst>
              <a:ext uri="{FF2B5EF4-FFF2-40B4-BE49-F238E27FC236}">
                <a16:creationId xmlns:a16="http://schemas.microsoft.com/office/drawing/2014/main" id="{99F47637-A0DD-4186-9CF2-E4C8456AD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6103" y="1746951"/>
            <a:ext cx="1062835" cy="984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4" name="Freeform 52">
            <a:extLst>
              <a:ext uri="{FF2B5EF4-FFF2-40B4-BE49-F238E27FC236}">
                <a16:creationId xmlns:a16="http://schemas.microsoft.com/office/drawing/2014/main" id="{8AE322D8-FF7C-45B7-9444-570E52E88702}"/>
              </a:ext>
            </a:extLst>
          </p:cNvPr>
          <p:cNvSpPr>
            <a:spLocks/>
          </p:cNvSpPr>
          <p:nvPr/>
        </p:nvSpPr>
        <p:spPr bwMode="auto">
          <a:xfrm>
            <a:off x="2718938" y="1746951"/>
            <a:ext cx="409971" cy="1131632"/>
          </a:xfrm>
          <a:custGeom>
            <a:avLst/>
            <a:gdLst>
              <a:gd name="T0" fmla="*/ 0 w 292"/>
              <a:gd name="T1" fmla="*/ 701 h 806"/>
              <a:gd name="T2" fmla="*/ 0 w 292"/>
              <a:gd name="T3" fmla="*/ 0 h 806"/>
              <a:gd name="T4" fmla="*/ 292 w 292"/>
              <a:gd name="T5" fmla="*/ 211 h 806"/>
              <a:gd name="T6" fmla="*/ 292 w 292"/>
              <a:gd name="T7" fmla="*/ 806 h 806"/>
              <a:gd name="T8" fmla="*/ 0 w 292"/>
              <a:gd name="T9" fmla="*/ 701 h 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2" h="806">
                <a:moveTo>
                  <a:pt x="0" y="701"/>
                </a:moveTo>
                <a:lnTo>
                  <a:pt x="0" y="0"/>
                </a:lnTo>
                <a:lnTo>
                  <a:pt x="292" y="211"/>
                </a:lnTo>
                <a:lnTo>
                  <a:pt x="292" y="806"/>
                </a:lnTo>
                <a:lnTo>
                  <a:pt x="0" y="70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5" name="Freeform 54">
            <a:extLst>
              <a:ext uri="{FF2B5EF4-FFF2-40B4-BE49-F238E27FC236}">
                <a16:creationId xmlns:a16="http://schemas.microsoft.com/office/drawing/2014/main" id="{161FE8EE-54E1-4D5C-A29B-7D6E5BE54D48}"/>
              </a:ext>
            </a:extLst>
          </p:cNvPr>
          <p:cNvSpPr>
            <a:spLocks/>
          </p:cNvSpPr>
          <p:nvPr/>
        </p:nvSpPr>
        <p:spPr bwMode="auto">
          <a:xfrm>
            <a:off x="3128909" y="2043197"/>
            <a:ext cx="3222202" cy="838194"/>
          </a:xfrm>
          <a:custGeom>
            <a:avLst/>
            <a:gdLst>
              <a:gd name="T0" fmla="*/ 2079 w 2295"/>
              <a:gd name="T1" fmla="*/ 597 h 597"/>
              <a:gd name="T2" fmla="*/ 2295 w 2295"/>
              <a:gd name="T3" fmla="*/ 299 h 597"/>
              <a:gd name="T4" fmla="*/ 2079 w 2295"/>
              <a:gd name="T5" fmla="*/ 0 h 597"/>
              <a:gd name="T6" fmla="*/ 0 w 2295"/>
              <a:gd name="T7" fmla="*/ 0 h 597"/>
              <a:gd name="T8" fmla="*/ 0 w 2295"/>
              <a:gd name="T9" fmla="*/ 597 h 597"/>
              <a:gd name="T10" fmla="*/ 2079 w 2295"/>
              <a:gd name="T11" fmla="*/ 597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95" h="597">
                <a:moveTo>
                  <a:pt x="2079" y="597"/>
                </a:moveTo>
                <a:lnTo>
                  <a:pt x="2295" y="299"/>
                </a:lnTo>
                <a:lnTo>
                  <a:pt x="2079" y="0"/>
                </a:lnTo>
                <a:lnTo>
                  <a:pt x="0" y="0"/>
                </a:lnTo>
                <a:lnTo>
                  <a:pt x="0" y="597"/>
                </a:lnTo>
                <a:lnTo>
                  <a:pt x="2079" y="59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DA8215A-837F-4718-B179-B1CBA9101526}"/>
              </a:ext>
            </a:extLst>
          </p:cNvPr>
          <p:cNvGrpSpPr/>
          <p:nvPr/>
        </p:nvGrpSpPr>
        <p:grpSpPr>
          <a:xfrm>
            <a:off x="1656103" y="1746951"/>
            <a:ext cx="4695008" cy="1134440"/>
            <a:chOff x="598828" y="1746951"/>
            <a:chExt cx="4695008" cy="1134440"/>
          </a:xfrm>
          <a:solidFill>
            <a:schemeClr val="accent6">
              <a:lumMod val="75000"/>
            </a:schemeClr>
          </a:solidFill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A09A71E-260A-43A5-B98C-74A95BC49B07}"/>
                </a:ext>
              </a:extLst>
            </p:cNvPr>
            <p:cNvGrpSpPr/>
            <p:nvPr/>
          </p:nvGrpSpPr>
          <p:grpSpPr>
            <a:xfrm>
              <a:off x="598828" y="1746951"/>
              <a:ext cx="4695008" cy="1134440"/>
              <a:chOff x="598828" y="1746951"/>
              <a:chExt cx="4695008" cy="1134440"/>
            </a:xfrm>
            <a:grpFill/>
          </p:grpSpPr>
          <p:sp>
            <p:nvSpPr>
              <p:cNvPr id="20" name="Rectangle 49">
                <a:extLst>
                  <a:ext uri="{FF2B5EF4-FFF2-40B4-BE49-F238E27FC236}">
                    <a16:creationId xmlns:a16="http://schemas.microsoft.com/office/drawing/2014/main" id="{E03D3AF9-7B97-4C1E-8653-7DA4E37270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8828" y="1746951"/>
                <a:ext cx="1062835" cy="98421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1" name="Freeform 51">
                <a:extLst>
                  <a:ext uri="{FF2B5EF4-FFF2-40B4-BE49-F238E27FC236}">
                    <a16:creationId xmlns:a16="http://schemas.microsoft.com/office/drawing/2014/main" id="{F4ADEB1C-3E00-4B84-AFEA-275179EDCA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1663" y="1746951"/>
                <a:ext cx="409971" cy="1131632"/>
              </a:xfrm>
              <a:custGeom>
                <a:avLst/>
                <a:gdLst>
                  <a:gd name="T0" fmla="*/ 0 w 292"/>
                  <a:gd name="T1" fmla="*/ 701 h 806"/>
                  <a:gd name="T2" fmla="*/ 0 w 292"/>
                  <a:gd name="T3" fmla="*/ 0 h 806"/>
                  <a:gd name="T4" fmla="*/ 292 w 292"/>
                  <a:gd name="T5" fmla="*/ 211 h 806"/>
                  <a:gd name="T6" fmla="*/ 292 w 292"/>
                  <a:gd name="T7" fmla="*/ 806 h 806"/>
                  <a:gd name="T8" fmla="*/ 0 w 292"/>
                  <a:gd name="T9" fmla="*/ 701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2" h="806">
                    <a:moveTo>
                      <a:pt x="0" y="701"/>
                    </a:moveTo>
                    <a:lnTo>
                      <a:pt x="0" y="0"/>
                    </a:lnTo>
                    <a:lnTo>
                      <a:pt x="292" y="211"/>
                    </a:lnTo>
                    <a:lnTo>
                      <a:pt x="292" y="806"/>
                    </a:lnTo>
                    <a:lnTo>
                      <a:pt x="0" y="701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2" name="Freeform 53">
                <a:extLst>
                  <a:ext uri="{FF2B5EF4-FFF2-40B4-BE49-F238E27FC236}">
                    <a16:creationId xmlns:a16="http://schemas.microsoft.com/office/drawing/2014/main" id="{AFA71257-D970-49A8-A8A0-C328D4A0FC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1634" y="2043197"/>
                <a:ext cx="3222202" cy="838194"/>
              </a:xfrm>
              <a:custGeom>
                <a:avLst/>
                <a:gdLst>
                  <a:gd name="T0" fmla="*/ 2079 w 2295"/>
                  <a:gd name="T1" fmla="*/ 597 h 597"/>
                  <a:gd name="T2" fmla="*/ 2295 w 2295"/>
                  <a:gd name="T3" fmla="*/ 299 h 597"/>
                  <a:gd name="T4" fmla="*/ 2079 w 2295"/>
                  <a:gd name="T5" fmla="*/ 0 h 597"/>
                  <a:gd name="T6" fmla="*/ 0 w 2295"/>
                  <a:gd name="T7" fmla="*/ 0 h 597"/>
                  <a:gd name="T8" fmla="*/ 0 w 2295"/>
                  <a:gd name="T9" fmla="*/ 597 h 597"/>
                  <a:gd name="T10" fmla="*/ 2079 w 2295"/>
                  <a:gd name="T11" fmla="*/ 597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95" h="597">
                    <a:moveTo>
                      <a:pt x="2079" y="597"/>
                    </a:moveTo>
                    <a:lnTo>
                      <a:pt x="2295" y="299"/>
                    </a:lnTo>
                    <a:lnTo>
                      <a:pt x="2079" y="0"/>
                    </a:lnTo>
                    <a:lnTo>
                      <a:pt x="0" y="0"/>
                    </a:lnTo>
                    <a:lnTo>
                      <a:pt x="0" y="597"/>
                    </a:lnTo>
                    <a:lnTo>
                      <a:pt x="2079" y="59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136797E-F5C0-4372-8BD2-CA3557B1CABF}"/>
                </a:ext>
              </a:extLst>
            </p:cNvPr>
            <p:cNvSpPr/>
            <p:nvPr/>
          </p:nvSpPr>
          <p:spPr>
            <a:xfrm>
              <a:off x="2335082" y="2148189"/>
              <a:ext cx="2600256" cy="57349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100">
                  <a:solidFill>
                    <a:schemeClr val="bg1"/>
                  </a:solidFill>
                  <a:latin typeface="Source Sans Pro Light" panose="020B0403030403020204" pitchFamily="34" charset="0"/>
                </a:rPr>
                <a:t>Sites, emails, search, social, </a:t>
              </a:r>
              <a:r>
                <a:rPr lang="en-US" sz="1100" err="1">
                  <a:solidFill>
                    <a:schemeClr val="bg1"/>
                  </a:solidFill>
                  <a:latin typeface="Source Sans Pro Light" panose="020B0403030403020204" pitchFamily="34" charset="0"/>
                </a:rPr>
                <a:t>eComm</a:t>
              </a:r>
              <a:endParaRPr lang="en-US" sz="1100">
                <a:solidFill>
                  <a:schemeClr val="bg1"/>
                </a:solidFill>
                <a:latin typeface="Source Sans Pro Light" panose="020B0403030403020204" pitchFamily="34" charset="0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100">
                  <a:solidFill>
                    <a:schemeClr val="bg1"/>
                  </a:solidFill>
                  <a:latin typeface="Source Sans Pro Light" panose="020B0403030403020204" pitchFamily="34" charset="0"/>
                </a:rPr>
                <a:t>Technology integrations, development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E8DE0F0-431B-4B22-A6C6-4BB9EC05E272}"/>
              </a:ext>
            </a:extLst>
          </p:cNvPr>
          <p:cNvGrpSpPr/>
          <p:nvPr/>
        </p:nvGrpSpPr>
        <p:grpSpPr>
          <a:xfrm>
            <a:off x="1656103" y="2731162"/>
            <a:ext cx="5232743" cy="985615"/>
            <a:chOff x="598828" y="2731162"/>
            <a:chExt cx="5232743" cy="985615"/>
          </a:xfrm>
          <a:solidFill>
            <a:schemeClr val="bg1">
              <a:lumMod val="50000"/>
            </a:schemeClr>
          </a:solidFill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90C57EC-8410-4DF6-9C85-A289FF3D6F57}"/>
                </a:ext>
              </a:extLst>
            </p:cNvPr>
            <p:cNvGrpSpPr/>
            <p:nvPr/>
          </p:nvGrpSpPr>
          <p:grpSpPr>
            <a:xfrm>
              <a:off x="598828" y="2731162"/>
              <a:ext cx="5232743" cy="985615"/>
              <a:chOff x="598828" y="2731162"/>
              <a:chExt cx="5232743" cy="985615"/>
            </a:xfrm>
            <a:grpFill/>
          </p:grpSpPr>
          <p:sp>
            <p:nvSpPr>
              <p:cNvPr id="27" name="Rectangle 34">
                <a:extLst>
                  <a:ext uri="{FF2B5EF4-FFF2-40B4-BE49-F238E27FC236}">
                    <a16:creationId xmlns:a16="http://schemas.microsoft.com/office/drawing/2014/main" id="{EE2DC61E-F03B-4962-ADF1-C01FD2179B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8828" y="2731162"/>
                <a:ext cx="1062835" cy="98421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8" name="Freeform 36">
                <a:extLst>
                  <a:ext uri="{FF2B5EF4-FFF2-40B4-BE49-F238E27FC236}">
                    <a16:creationId xmlns:a16="http://schemas.microsoft.com/office/drawing/2014/main" id="{A24C2DC7-1340-426C-98C4-E63BEB573E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1663" y="2731162"/>
                <a:ext cx="409971" cy="984211"/>
              </a:xfrm>
              <a:custGeom>
                <a:avLst/>
                <a:gdLst>
                  <a:gd name="T0" fmla="*/ 0 w 292"/>
                  <a:gd name="T1" fmla="*/ 701 h 701"/>
                  <a:gd name="T2" fmla="*/ 0 w 292"/>
                  <a:gd name="T3" fmla="*/ 0 h 701"/>
                  <a:gd name="T4" fmla="*/ 292 w 292"/>
                  <a:gd name="T5" fmla="*/ 105 h 701"/>
                  <a:gd name="T6" fmla="*/ 292 w 292"/>
                  <a:gd name="T7" fmla="*/ 701 h 701"/>
                  <a:gd name="T8" fmla="*/ 0 w 292"/>
                  <a:gd name="T9" fmla="*/ 701 h 7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2" h="701">
                    <a:moveTo>
                      <a:pt x="0" y="701"/>
                    </a:moveTo>
                    <a:lnTo>
                      <a:pt x="0" y="0"/>
                    </a:lnTo>
                    <a:lnTo>
                      <a:pt x="292" y="105"/>
                    </a:lnTo>
                    <a:lnTo>
                      <a:pt x="292" y="701"/>
                    </a:lnTo>
                    <a:lnTo>
                      <a:pt x="0" y="701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9" name="Freeform 38">
                <a:extLst>
                  <a:ext uri="{FF2B5EF4-FFF2-40B4-BE49-F238E27FC236}">
                    <a16:creationId xmlns:a16="http://schemas.microsoft.com/office/drawing/2014/main" id="{31A3A80B-A496-4687-B44C-A73DA0B1FA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1634" y="2881391"/>
                <a:ext cx="3759937" cy="835386"/>
              </a:xfrm>
              <a:custGeom>
                <a:avLst/>
                <a:gdLst>
                  <a:gd name="T0" fmla="*/ 2463 w 2678"/>
                  <a:gd name="T1" fmla="*/ 595 h 595"/>
                  <a:gd name="T2" fmla="*/ 2678 w 2678"/>
                  <a:gd name="T3" fmla="*/ 297 h 595"/>
                  <a:gd name="T4" fmla="*/ 2463 w 2678"/>
                  <a:gd name="T5" fmla="*/ 0 h 595"/>
                  <a:gd name="T6" fmla="*/ 0 w 2678"/>
                  <a:gd name="T7" fmla="*/ 0 h 595"/>
                  <a:gd name="T8" fmla="*/ 0 w 2678"/>
                  <a:gd name="T9" fmla="*/ 595 h 595"/>
                  <a:gd name="T10" fmla="*/ 2463 w 2678"/>
                  <a:gd name="T11" fmla="*/ 595 h 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8" h="595">
                    <a:moveTo>
                      <a:pt x="2463" y="595"/>
                    </a:moveTo>
                    <a:lnTo>
                      <a:pt x="2678" y="297"/>
                    </a:lnTo>
                    <a:lnTo>
                      <a:pt x="2463" y="0"/>
                    </a:lnTo>
                    <a:lnTo>
                      <a:pt x="0" y="0"/>
                    </a:lnTo>
                    <a:lnTo>
                      <a:pt x="0" y="595"/>
                    </a:lnTo>
                    <a:lnTo>
                      <a:pt x="2463" y="5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03B47FC-7A96-4692-9C4B-4A3CA5AEA0E7}"/>
                </a:ext>
              </a:extLst>
            </p:cNvPr>
            <p:cNvSpPr/>
            <p:nvPr/>
          </p:nvSpPr>
          <p:spPr>
            <a:xfrm>
              <a:off x="2335081" y="3021217"/>
              <a:ext cx="3398587" cy="57349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Source Sans Pro Light" panose="020B0403030403020204" pitchFamily="34" charset="0"/>
                </a:rPr>
                <a:t>Through-channel for sales/service network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Source Sans Pro Light" panose="020B0403030403020204" pitchFamily="34" charset="0"/>
                </a:rPr>
                <a:t> Act as combination agency/consulting group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F85A0E7-C7E8-41E7-A84E-BCF882C1492E}"/>
              </a:ext>
            </a:extLst>
          </p:cNvPr>
          <p:cNvGrpSpPr/>
          <p:nvPr/>
        </p:nvGrpSpPr>
        <p:grpSpPr>
          <a:xfrm>
            <a:off x="1656103" y="3715373"/>
            <a:ext cx="4419823" cy="985616"/>
            <a:chOff x="598828" y="3715373"/>
            <a:chExt cx="4419823" cy="98561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A7CA6F1-1EBF-43ED-B64F-F6EB2DBA8111}"/>
                </a:ext>
              </a:extLst>
            </p:cNvPr>
            <p:cNvGrpSpPr/>
            <p:nvPr/>
          </p:nvGrpSpPr>
          <p:grpSpPr>
            <a:xfrm>
              <a:off x="598828" y="3715373"/>
              <a:ext cx="4419823" cy="985616"/>
              <a:chOff x="598828" y="3715373"/>
              <a:chExt cx="4419823" cy="985616"/>
            </a:xfrm>
          </p:grpSpPr>
          <p:sp>
            <p:nvSpPr>
              <p:cNvPr id="34" name="Rectangle 19">
                <a:extLst>
                  <a:ext uri="{FF2B5EF4-FFF2-40B4-BE49-F238E27FC236}">
                    <a16:creationId xmlns:a16="http://schemas.microsoft.com/office/drawing/2014/main" id="{E186A615-503D-4834-BA0B-5F71792DA0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8828" y="3715373"/>
                <a:ext cx="1062835" cy="98421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5" name="Freeform 21">
                <a:extLst>
                  <a:ext uri="{FF2B5EF4-FFF2-40B4-BE49-F238E27FC236}">
                    <a16:creationId xmlns:a16="http://schemas.microsoft.com/office/drawing/2014/main" id="{35B0EB6C-6033-42DD-9C6B-429C8879FD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1634" y="3715373"/>
                <a:ext cx="2947017" cy="836790"/>
              </a:xfrm>
              <a:custGeom>
                <a:avLst/>
                <a:gdLst>
                  <a:gd name="T0" fmla="*/ 0 w 2099"/>
                  <a:gd name="T1" fmla="*/ 596 h 596"/>
                  <a:gd name="T2" fmla="*/ 0 w 2099"/>
                  <a:gd name="T3" fmla="*/ 0 h 596"/>
                  <a:gd name="T4" fmla="*/ 1883 w 2099"/>
                  <a:gd name="T5" fmla="*/ 0 h 596"/>
                  <a:gd name="T6" fmla="*/ 2099 w 2099"/>
                  <a:gd name="T7" fmla="*/ 298 h 596"/>
                  <a:gd name="T8" fmla="*/ 1883 w 2099"/>
                  <a:gd name="T9" fmla="*/ 596 h 596"/>
                  <a:gd name="T10" fmla="*/ 0 w 2099"/>
                  <a:gd name="T11" fmla="*/ 596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99" h="596">
                    <a:moveTo>
                      <a:pt x="0" y="596"/>
                    </a:moveTo>
                    <a:lnTo>
                      <a:pt x="0" y="0"/>
                    </a:lnTo>
                    <a:lnTo>
                      <a:pt x="1883" y="0"/>
                    </a:lnTo>
                    <a:lnTo>
                      <a:pt x="2099" y="298"/>
                    </a:lnTo>
                    <a:lnTo>
                      <a:pt x="1883" y="596"/>
                    </a:lnTo>
                    <a:lnTo>
                      <a:pt x="0" y="59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6" name="Freeform 23">
                <a:extLst>
                  <a:ext uri="{FF2B5EF4-FFF2-40B4-BE49-F238E27FC236}">
                    <a16:creationId xmlns:a16="http://schemas.microsoft.com/office/drawing/2014/main" id="{90D54984-509A-42C9-8B20-B43EF2A1FC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1663" y="3716778"/>
                <a:ext cx="409971" cy="984211"/>
              </a:xfrm>
              <a:custGeom>
                <a:avLst/>
                <a:gdLst>
                  <a:gd name="T0" fmla="*/ 0 w 292"/>
                  <a:gd name="T1" fmla="*/ 701 h 701"/>
                  <a:gd name="T2" fmla="*/ 0 w 292"/>
                  <a:gd name="T3" fmla="*/ 0 h 701"/>
                  <a:gd name="T4" fmla="*/ 292 w 292"/>
                  <a:gd name="T5" fmla="*/ 0 h 701"/>
                  <a:gd name="T6" fmla="*/ 292 w 292"/>
                  <a:gd name="T7" fmla="*/ 596 h 701"/>
                  <a:gd name="T8" fmla="*/ 0 w 292"/>
                  <a:gd name="T9" fmla="*/ 701 h 7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2" h="701">
                    <a:moveTo>
                      <a:pt x="0" y="701"/>
                    </a:moveTo>
                    <a:lnTo>
                      <a:pt x="0" y="0"/>
                    </a:lnTo>
                    <a:lnTo>
                      <a:pt x="292" y="0"/>
                    </a:lnTo>
                    <a:lnTo>
                      <a:pt x="292" y="596"/>
                    </a:lnTo>
                    <a:lnTo>
                      <a:pt x="0" y="701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62C84E8-1301-423E-8AD6-0FB3EAF5A8FC}"/>
                </a:ext>
              </a:extLst>
            </p:cNvPr>
            <p:cNvSpPr/>
            <p:nvPr/>
          </p:nvSpPr>
          <p:spPr>
            <a:xfrm>
              <a:off x="2335082" y="3839349"/>
              <a:ext cx="2600256" cy="5734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100">
                  <a:solidFill>
                    <a:schemeClr val="bg1"/>
                  </a:solidFill>
                  <a:latin typeface="Source Sans Pro Light" panose="020B0403030403020204" pitchFamily="34" charset="0"/>
                </a:rPr>
                <a:t>Blogs, scripts, user guides, ad copy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100">
                  <a:solidFill>
                    <a:schemeClr val="bg1"/>
                  </a:solidFill>
                  <a:latin typeface="Source Sans Pro Light" panose="020B0403030403020204" pitchFamily="34" charset="0"/>
                </a:rPr>
                <a:t>SEO optimized, atomic strategy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5DED144-A6FF-4BBA-8C2E-A691DC9C9CFF}"/>
              </a:ext>
            </a:extLst>
          </p:cNvPr>
          <p:cNvGrpSpPr/>
          <p:nvPr/>
        </p:nvGrpSpPr>
        <p:grpSpPr>
          <a:xfrm>
            <a:off x="1656103" y="4552162"/>
            <a:ext cx="4926669" cy="1131632"/>
            <a:chOff x="598828" y="4552162"/>
            <a:chExt cx="4926669" cy="113163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85638E7-D752-40B6-AA62-AD1C4C204FE3}"/>
                </a:ext>
              </a:extLst>
            </p:cNvPr>
            <p:cNvGrpSpPr/>
            <p:nvPr/>
          </p:nvGrpSpPr>
          <p:grpSpPr>
            <a:xfrm>
              <a:off x="598828" y="4552162"/>
              <a:ext cx="4926669" cy="1131632"/>
              <a:chOff x="598828" y="4552162"/>
              <a:chExt cx="4926669" cy="1131632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5A5B15B-5DCB-4E9D-AF93-BFCCEE0B68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8828" y="4698180"/>
                <a:ext cx="1062835" cy="98421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42" name="Freeform 7">
                <a:extLst>
                  <a:ext uri="{FF2B5EF4-FFF2-40B4-BE49-F238E27FC236}">
                    <a16:creationId xmlns:a16="http://schemas.microsoft.com/office/drawing/2014/main" id="{F917BDC4-4076-4BF6-A561-C02FDBB6C1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1663" y="4552162"/>
                <a:ext cx="409971" cy="1131632"/>
              </a:xfrm>
              <a:custGeom>
                <a:avLst/>
                <a:gdLst>
                  <a:gd name="T0" fmla="*/ 0 w 292"/>
                  <a:gd name="T1" fmla="*/ 806 h 806"/>
                  <a:gd name="T2" fmla="*/ 0 w 292"/>
                  <a:gd name="T3" fmla="*/ 105 h 806"/>
                  <a:gd name="T4" fmla="*/ 292 w 292"/>
                  <a:gd name="T5" fmla="*/ 0 h 806"/>
                  <a:gd name="T6" fmla="*/ 292 w 292"/>
                  <a:gd name="T7" fmla="*/ 596 h 806"/>
                  <a:gd name="T8" fmla="*/ 0 w 292"/>
                  <a:gd name="T9" fmla="*/ 806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2" h="806">
                    <a:moveTo>
                      <a:pt x="0" y="806"/>
                    </a:moveTo>
                    <a:lnTo>
                      <a:pt x="0" y="105"/>
                    </a:lnTo>
                    <a:lnTo>
                      <a:pt x="292" y="0"/>
                    </a:lnTo>
                    <a:lnTo>
                      <a:pt x="292" y="596"/>
                    </a:lnTo>
                    <a:lnTo>
                      <a:pt x="0" y="806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43" name="Freeform 9">
                <a:extLst>
                  <a:ext uri="{FF2B5EF4-FFF2-40B4-BE49-F238E27FC236}">
                    <a16:creationId xmlns:a16="http://schemas.microsoft.com/office/drawing/2014/main" id="{1ED29ACA-5E70-4109-90F1-0A04DC34CE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1634" y="4552162"/>
                <a:ext cx="3453863" cy="836790"/>
              </a:xfrm>
              <a:custGeom>
                <a:avLst/>
                <a:gdLst>
                  <a:gd name="T0" fmla="*/ 0 w 2460"/>
                  <a:gd name="T1" fmla="*/ 596 h 596"/>
                  <a:gd name="T2" fmla="*/ 0 w 2460"/>
                  <a:gd name="T3" fmla="*/ 0 h 596"/>
                  <a:gd name="T4" fmla="*/ 2245 w 2460"/>
                  <a:gd name="T5" fmla="*/ 0 h 596"/>
                  <a:gd name="T6" fmla="*/ 2460 w 2460"/>
                  <a:gd name="T7" fmla="*/ 298 h 596"/>
                  <a:gd name="T8" fmla="*/ 2245 w 2460"/>
                  <a:gd name="T9" fmla="*/ 596 h 596"/>
                  <a:gd name="T10" fmla="*/ 0 w 2460"/>
                  <a:gd name="T11" fmla="*/ 596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60" h="596">
                    <a:moveTo>
                      <a:pt x="0" y="596"/>
                    </a:moveTo>
                    <a:lnTo>
                      <a:pt x="0" y="0"/>
                    </a:lnTo>
                    <a:lnTo>
                      <a:pt x="2245" y="0"/>
                    </a:lnTo>
                    <a:lnTo>
                      <a:pt x="2460" y="298"/>
                    </a:lnTo>
                    <a:lnTo>
                      <a:pt x="2245" y="596"/>
                    </a:lnTo>
                    <a:lnTo>
                      <a:pt x="0" y="59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508BBDB-F277-4311-9808-F9E8FDA5DCA2}"/>
                </a:ext>
              </a:extLst>
            </p:cNvPr>
            <p:cNvSpPr/>
            <p:nvPr/>
          </p:nvSpPr>
          <p:spPr>
            <a:xfrm>
              <a:off x="2335081" y="4655063"/>
              <a:ext cx="3190415" cy="5734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100">
                  <a:solidFill>
                    <a:schemeClr val="bg1"/>
                  </a:solidFill>
                  <a:latin typeface="Source Sans Pro Light" panose="020B0403030403020204" pitchFamily="34" charset="0"/>
                </a:rPr>
                <a:t>Full-funnel performance measurement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100">
                  <a:solidFill>
                    <a:schemeClr val="bg1"/>
                  </a:solidFill>
                  <a:latin typeface="Source Sans Pro Light" panose="020B0403030403020204" pitchFamily="34" charset="0"/>
                </a:rPr>
                <a:t>Modeling, tuning, visualization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293CAFA1-9B95-4D33-B145-F3DA51367571}"/>
              </a:ext>
            </a:extLst>
          </p:cNvPr>
          <p:cNvSpPr/>
          <p:nvPr/>
        </p:nvSpPr>
        <p:spPr>
          <a:xfrm>
            <a:off x="6351111" y="2140981"/>
            <a:ext cx="2259489" cy="552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b="1" dirty="0">
                <a:latin typeface="Source Sans Pro Light" panose="020B0403030403020204" pitchFamily="34" charset="0"/>
              </a:rPr>
              <a:t>Drive growth through direct-to-consumer platforms.</a:t>
            </a:r>
            <a:endParaRPr lang="en-US" sz="1200" b="1" dirty="0">
              <a:latin typeface="Source Sans Pro Light" panose="020B0403030403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59F615F-2D1D-467F-A4C3-DA8993F939EE}"/>
              </a:ext>
            </a:extLst>
          </p:cNvPr>
          <p:cNvSpPr/>
          <p:nvPr/>
        </p:nvSpPr>
        <p:spPr>
          <a:xfrm>
            <a:off x="6614433" y="4655063"/>
            <a:ext cx="2858629" cy="552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b="1" dirty="0">
                <a:latin typeface="Source Sans Pro Light" panose="020B04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Prove the impact of all marketing activities for more strategic decision making.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3E54B70-8535-4630-B6CF-E2714514177F}"/>
              </a:ext>
            </a:extLst>
          </p:cNvPr>
          <p:cNvSpPr/>
          <p:nvPr/>
        </p:nvSpPr>
        <p:spPr>
          <a:xfrm>
            <a:off x="6912990" y="2999514"/>
            <a:ext cx="2335785" cy="552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b="1" dirty="0">
                <a:latin typeface="Source Sans Pro Light" panose="020B0403030403020204" pitchFamily="34" charset="0"/>
              </a:rPr>
              <a:t>Drive growth through distribution-to-consumer platforms. </a:t>
            </a:r>
            <a:endParaRPr lang="en-US" sz="1200" b="1" dirty="0">
              <a:latin typeface="Source Sans Pro Light" panose="020B0403030403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7883B94-000C-41DF-A1CD-4995FE2775D7}"/>
              </a:ext>
            </a:extLst>
          </p:cNvPr>
          <p:cNvSpPr/>
          <p:nvPr/>
        </p:nvSpPr>
        <p:spPr>
          <a:xfrm>
            <a:off x="6191252" y="3865215"/>
            <a:ext cx="3453864" cy="552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b="1" dirty="0">
                <a:latin typeface="Source Sans Pro Light" panose="020B0403030403020204" pitchFamily="34" charset="0"/>
              </a:rPr>
              <a:t>Surround the customer with content that sells the brand, our products, and our distribution.</a:t>
            </a:r>
            <a:endParaRPr lang="en-US" sz="1200" b="1" dirty="0">
              <a:latin typeface="Source Sans Pro Light" panose="020B0403030403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6419580-4E60-40DF-BE9B-10DE5E25139E}"/>
              </a:ext>
            </a:extLst>
          </p:cNvPr>
          <p:cNvSpPr txBox="1"/>
          <p:nvPr/>
        </p:nvSpPr>
        <p:spPr>
          <a:xfrm>
            <a:off x="1656103" y="2046756"/>
            <a:ext cx="106283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>
                <a:solidFill>
                  <a:schemeClr val="bg1"/>
                </a:solidFill>
              </a:rPr>
              <a:t>Marketing Platforms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4F04DBD-82F7-4F6F-9334-AB288D9084CA}"/>
              </a:ext>
            </a:extLst>
          </p:cNvPr>
          <p:cNvSpPr txBox="1"/>
          <p:nvPr/>
        </p:nvSpPr>
        <p:spPr>
          <a:xfrm>
            <a:off x="1671846" y="3031047"/>
            <a:ext cx="106283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>
                <a:solidFill>
                  <a:schemeClr val="bg1"/>
                </a:solidFill>
              </a:rPr>
              <a:t>Enablement Platforms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FF70136-FB12-4D1D-8DBE-F473C41BE915}"/>
              </a:ext>
            </a:extLst>
          </p:cNvPr>
          <p:cNvSpPr txBox="1"/>
          <p:nvPr/>
        </p:nvSpPr>
        <p:spPr>
          <a:xfrm>
            <a:off x="1656102" y="3997341"/>
            <a:ext cx="106283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>
                <a:solidFill>
                  <a:schemeClr val="bg1"/>
                </a:solidFill>
              </a:rPr>
              <a:t>Content Marketing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0924150-9FE7-4F6F-A657-059DA1AB0330}"/>
              </a:ext>
            </a:extLst>
          </p:cNvPr>
          <p:cNvSpPr txBox="1"/>
          <p:nvPr/>
        </p:nvSpPr>
        <p:spPr>
          <a:xfrm>
            <a:off x="1644856" y="4973454"/>
            <a:ext cx="106283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>
                <a:solidFill>
                  <a:schemeClr val="bg1"/>
                </a:solidFill>
              </a:rPr>
              <a:t>Marketing Analytics</a:t>
            </a:r>
          </a:p>
        </p:txBody>
      </p:sp>
      <p:pic>
        <p:nvPicPr>
          <p:cNvPr id="2050" name="Picture 2" descr="Vermeer Corporation (@vermeercorp) | Twitter">
            <a:extLst>
              <a:ext uri="{FF2B5EF4-FFF2-40B4-BE49-F238E27FC236}">
                <a16:creationId xmlns:a16="http://schemas.microsoft.com/office/drawing/2014/main" id="{9112AF25-8ADE-4609-8BCA-B1EB5EB654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4750" y1="58250" x2="53000" y2="78000"/>
                        <a14:foregroundMark x1="53000" y1="78000" x2="37784" y2="68317"/>
                        <a14:foregroundMark x1="35307" y1="64355" x2="31000" y2="53000"/>
                        <a14:foregroundMark x1="31000" y1="53000" x2="31000" y2="53000"/>
                        <a14:foregroundMark x1="39250" y1="68750" x2="45750" y2="79250"/>
                        <a14:foregroundMark x1="45750" y1="79250" x2="58250" y2="73750"/>
                        <a14:foregroundMark x1="58250" y1="73750" x2="60000" y2="71500"/>
                        <a14:backgroundMark x1="36250" y1="67500" x2="36250" y2="67500"/>
                        <a14:backgroundMark x1="35750" y1="66500" x2="35750" y2="66500"/>
                        <a14:backgroundMark x1="35750" y1="66500" x2="36750" y2="68750"/>
                        <a14:backgroundMark x1="34500" y1="64750" x2="36500" y2="6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27" t="31684" r="14357" b="6929"/>
          <a:stretch/>
        </p:blipFill>
        <p:spPr bwMode="auto">
          <a:xfrm>
            <a:off x="6614433" y="520407"/>
            <a:ext cx="934580" cy="81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072A90AE-CF35-4965-9C75-F6A4D0864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0470-9FD1-46BE-A7DD-3C5E5A4B99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08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B3A671-8713-4A1C-8C7C-649D6385A17E}"/>
              </a:ext>
            </a:extLst>
          </p:cNvPr>
          <p:cNvSpPr txBox="1"/>
          <p:nvPr/>
        </p:nvSpPr>
        <p:spPr>
          <a:xfrm>
            <a:off x="2329230" y="4116397"/>
            <a:ext cx="8041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collision of marketing and UX is as imminent as marketing and IT was 20 years ago.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0B24FE-6317-4DF1-8170-65D44FB225B6}"/>
              </a:ext>
            </a:extLst>
          </p:cNvPr>
          <p:cNvSpPr txBox="1"/>
          <p:nvPr/>
        </p:nvSpPr>
        <p:spPr>
          <a:xfrm>
            <a:off x="1690008" y="2777454"/>
            <a:ext cx="1763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Centauri" panose="02000500000000000000" pitchFamily="2" charset="0"/>
              </a:rPr>
              <a:t>UX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99760B-FD6E-4021-8CBE-C12E50E4AD99}"/>
              </a:ext>
            </a:extLst>
          </p:cNvPr>
          <p:cNvSpPr txBox="1"/>
          <p:nvPr/>
        </p:nvSpPr>
        <p:spPr>
          <a:xfrm>
            <a:off x="4763821" y="2777455"/>
            <a:ext cx="66933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Centauri" panose="02000500000000000000" pitchFamily="2" charset="0"/>
              </a:rPr>
              <a:t>Marketing</a:t>
            </a:r>
          </a:p>
        </p:txBody>
      </p:sp>
      <p:sp>
        <p:nvSpPr>
          <p:cNvPr id="6" name="Arrow: Quad 5">
            <a:extLst>
              <a:ext uri="{FF2B5EF4-FFF2-40B4-BE49-F238E27FC236}">
                <a16:creationId xmlns:a16="http://schemas.microsoft.com/office/drawing/2014/main" id="{B450D05A-C887-4EBB-B5C7-25B842C80E2C}"/>
              </a:ext>
            </a:extLst>
          </p:cNvPr>
          <p:cNvSpPr/>
          <p:nvPr/>
        </p:nvSpPr>
        <p:spPr>
          <a:xfrm>
            <a:off x="3453494" y="2492702"/>
            <a:ext cx="1216477" cy="1338943"/>
          </a:xfrm>
          <a:prstGeom prst="quadArrow">
            <a:avLst>
              <a:gd name="adj1" fmla="val 26527"/>
              <a:gd name="adj2" fmla="val 13104"/>
              <a:gd name="adj3" fmla="val 24513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3EE548-6428-45BE-A409-3DCBD3FF62B2}"/>
              </a:ext>
            </a:extLst>
          </p:cNvPr>
          <p:cNvSpPr/>
          <p:nvPr/>
        </p:nvSpPr>
        <p:spPr>
          <a:xfrm>
            <a:off x="4008664" y="2777454"/>
            <a:ext cx="89807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340DB7-B55C-41C9-9CA9-AF05C7468258}"/>
              </a:ext>
            </a:extLst>
          </p:cNvPr>
          <p:cNvSpPr/>
          <p:nvPr/>
        </p:nvSpPr>
        <p:spPr>
          <a:xfrm rot="5400000">
            <a:off x="4016828" y="2777327"/>
            <a:ext cx="89807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92AFB0-514E-4D2E-8CA2-E3738D7FC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0470-9FD1-46BE-A7DD-3C5E5A4B99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79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6A9C-4BD3-4218-8AF3-20FE24AFA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it, really?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3298D-AC60-4C8D-B10E-2563A16B8F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UX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EF6135-26DC-41DB-BDCE-21CE49DD3F51}"/>
              </a:ext>
            </a:extLst>
          </p:cNvPr>
          <p:cNvSpPr/>
          <p:nvPr/>
        </p:nvSpPr>
        <p:spPr>
          <a:xfrm>
            <a:off x="3070079" y="2536955"/>
            <a:ext cx="7588396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b="1" dirty="0">
                <a:latin typeface="Source Sans Pro Light" panose="020B0403030403020204" pitchFamily="34" charset="0"/>
              </a:rPr>
              <a:t>Understanding the Principles of How Our Senses and Cognitive Functions Work</a:t>
            </a:r>
            <a:endParaRPr lang="en-US" b="1" dirty="0">
              <a:latin typeface="Source Sans Pro Light" panose="020B0403030403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83C16D-67E8-4896-B215-3BF00BA8BB90}"/>
              </a:ext>
            </a:extLst>
          </p:cNvPr>
          <p:cNvSpPr/>
          <p:nvPr/>
        </p:nvSpPr>
        <p:spPr>
          <a:xfrm>
            <a:off x="3070079" y="3637451"/>
            <a:ext cx="7107383" cy="42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>
                <a:latin typeface="Source Sans Pro Light" panose="020B0403030403020204" pitchFamily="34" charset="0"/>
              </a:rPr>
              <a:t>Designing For Those Idiosyncrasies</a:t>
            </a:r>
            <a:endParaRPr lang="en-US" b="1">
              <a:latin typeface="Source Sans Pro Light" panose="020B0403030403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E3AD4B-9BBD-496C-8F46-6504F917D5A9}"/>
              </a:ext>
            </a:extLst>
          </p:cNvPr>
          <p:cNvSpPr/>
          <p:nvPr/>
        </p:nvSpPr>
        <p:spPr>
          <a:xfrm>
            <a:off x="3070079" y="4864820"/>
            <a:ext cx="7356763" cy="42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>
                <a:latin typeface="Source Sans Pro Light" panose="020B0403030403020204" pitchFamily="34" charset="0"/>
              </a:rPr>
              <a:t>Researching and Testing Scientifically to Optimize for Human Satisfaction</a:t>
            </a:r>
            <a:endParaRPr lang="en-US" b="1">
              <a:latin typeface="Source Sans Pro Light" panose="020B0403030403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6FB340AD-020C-4F9D-9692-1EA625C78076}"/>
              </a:ext>
            </a:extLst>
          </p:cNvPr>
          <p:cNvSpPr/>
          <p:nvPr/>
        </p:nvSpPr>
        <p:spPr>
          <a:xfrm rot="5400000">
            <a:off x="1853597" y="2212046"/>
            <a:ext cx="1010940" cy="1199076"/>
          </a:xfrm>
          <a:prstGeom prst="chevron">
            <a:avLst>
              <a:gd name="adj" fmla="val 29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F4A397F5-15E1-47C4-9588-FB02217DD953}"/>
              </a:ext>
            </a:extLst>
          </p:cNvPr>
          <p:cNvSpPr/>
          <p:nvPr/>
        </p:nvSpPr>
        <p:spPr>
          <a:xfrm rot="5400000">
            <a:off x="1853596" y="3409472"/>
            <a:ext cx="1010940" cy="1199076"/>
          </a:xfrm>
          <a:prstGeom prst="chevron">
            <a:avLst>
              <a:gd name="adj" fmla="val 2931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986A478E-B7E1-4678-882D-92234624D605}"/>
              </a:ext>
            </a:extLst>
          </p:cNvPr>
          <p:cNvSpPr/>
          <p:nvPr/>
        </p:nvSpPr>
        <p:spPr>
          <a:xfrm rot="5400000">
            <a:off x="1853595" y="4606898"/>
            <a:ext cx="1010940" cy="1199076"/>
          </a:xfrm>
          <a:prstGeom prst="chevron">
            <a:avLst>
              <a:gd name="adj" fmla="val 2931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339DF-7360-4492-AF7A-C555B6FDA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0470-9FD1-46BE-A7DD-3C5E5A4B99A5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1D157B0-59A3-4F5B-8278-8ECB313CC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40" y="2668162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D8C27CEE-3D20-4998-8862-4225F6E18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117" y="3812283"/>
            <a:ext cx="466073" cy="46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D7AD9F6D-4175-4F56-98CD-AFB1BF9FD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40" y="5059138"/>
            <a:ext cx="456079" cy="4560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5738B5-7B46-4D58-B767-9D44E8208B2F}"/>
              </a:ext>
            </a:extLst>
          </p:cNvPr>
          <p:cNvCxnSpPr>
            <a:stCxn id="4" idx="3"/>
            <a:endCxn id="15" idx="1"/>
          </p:cNvCxnSpPr>
          <p:nvPr/>
        </p:nvCxnSpPr>
        <p:spPr>
          <a:xfrm flipH="1">
            <a:off x="2359066" y="3317054"/>
            <a:ext cx="1" cy="482793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EEA2527-9FA5-41EF-86EF-09C144EAA49C}"/>
              </a:ext>
            </a:extLst>
          </p:cNvPr>
          <p:cNvCxnSpPr>
            <a:stCxn id="15" idx="3"/>
            <a:endCxn id="16" idx="1"/>
          </p:cNvCxnSpPr>
          <p:nvPr/>
        </p:nvCxnSpPr>
        <p:spPr>
          <a:xfrm flipH="1">
            <a:off x="2359065" y="4514480"/>
            <a:ext cx="1" cy="482793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844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D8A16-7117-4F44-886C-47B7E5DA4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Senses and cognition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1778C4-38B1-40FA-B41E-46FA677386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UX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C95F232-3E4F-487E-A4D9-C5C21D9B41FB}"/>
              </a:ext>
            </a:extLst>
          </p:cNvPr>
          <p:cNvGrpSpPr/>
          <p:nvPr/>
        </p:nvGrpSpPr>
        <p:grpSpPr>
          <a:xfrm>
            <a:off x="814647" y="2034612"/>
            <a:ext cx="4558727" cy="3062895"/>
            <a:chOff x="2369127" y="1482979"/>
            <a:chExt cx="7280564" cy="4891629"/>
          </a:xfrm>
        </p:grpSpPr>
        <p:pic>
          <p:nvPicPr>
            <p:cNvPr id="10" name="Picture 9" descr="Timeline, calendar&#10;&#10;Description automatically generated with medium confidence">
              <a:extLst>
                <a:ext uri="{FF2B5EF4-FFF2-40B4-BE49-F238E27FC236}">
                  <a16:creationId xmlns:a16="http://schemas.microsoft.com/office/drawing/2014/main" id="{6DAB9DD8-9326-4184-B0CB-FF8DFDC45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2369127" y="1482979"/>
              <a:ext cx="7280564" cy="4891629"/>
            </a:xfrm>
            <a:prstGeom prst="rect">
              <a:avLst/>
            </a:prstGeom>
          </p:spPr>
        </p:pic>
        <p:pic>
          <p:nvPicPr>
            <p:cNvPr id="16" name="Picture 15" descr="Timeline, calendar&#10;&#10;Description automatically generated with medium confidence">
              <a:extLst>
                <a:ext uri="{FF2B5EF4-FFF2-40B4-BE49-F238E27FC236}">
                  <a16:creationId xmlns:a16="http://schemas.microsoft.com/office/drawing/2014/main" id="{23BD38B4-5251-4AD2-A270-1570F93B7D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 l="14416" t="3245" r="64319" b="66590"/>
            <a:stretch/>
          </p:blipFill>
          <p:spPr>
            <a:xfrm>
              <a:off x="3418609" y="1641765"/>
              <a:ext cx="1548246" cy="147550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D7164B61-53A5-484F-B0FA-F3435CB13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0470-9FD1-46BE-A7DD-3C5E5A4B99A5}" type="slidenum">
              <a:rPr lang="en-US" smtClean="0"/>
              <a:t>7</a:t>
            </a:fld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925594-66A4-4751-82B8-BD99600E16D6}"/>
              </a:ext>
            </a:extLst>
          </p:cNvPr>
          <p:cNvSpPr/>
          <p:nvPr/>
        </p:nvSpPr>
        <p:spPr>
          <a:xfrm>
            <a:off x="814646" y="5196931"/>
            <a:ext cx="4558727" cy="1066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i="1" dirty="0">
                <a:latin typeface="Source Sans Pro Light" panose="020B0403030403020204" pitchFamily="34" charset="0"/>
              </a:rPr>
              <a:t>Eyesite, Fovea</a:t>
            </a:r>
          </a:p>
          <a:p>
            <a:pPr>
              <a:lnSpc>
                <a:spcPct val="130000"/>
              </a:lnSpc>
            </a:pPr>
            <a:r>
              <a:rPr lang="en-US" sz="1600" dirty="0">
                <a:latin typeface="Source Sans Pro Light" panose="020B04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limitation of our eyes to only see a thumbnail size of our world with vivid detail.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2951FA-2E58-436F-A11F-511193A7FE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18753" y="2034612"/>
            <a:ext cx="2942365" cy="306289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B367991-BF16-40FF-8B63-3E790286C197}"/>
              </a:ext>
            </a:extLst>
          </p:cNvPr>
          <p:cNvSpPr/>
          <p:nvPr/>
        </p:nvSpPr>
        <p:spPr>
          <a:xfrm>
            <a:off x="5957612" y="5196931"/>
            <a:ext cx="4938988" cy="1066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i="1" dirty="0">
                <a:latin typeface="Source Sans Pro Light" panose="020B0403030403020204" pitchFamily="34" charset="0"/>
              </a:rPr>
              <a:t>Recognition vs Recall</a:t>
            </a:r>
          </a:p>
          <a:p>
            <a:pPr>
              <a:lnSpc>
                <a:spcPct val="130000"/>
              </a:lnSpc>
            </a:pPr>
            <a:r>
              <a:rPr lang="en-US" sz="1600" dirty="0">
                <a:latin typeface="Source Sans Pro Light" panose="020B04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Recognition is immediate awareness, while recall takes time to “dig through our memories to remember”.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35CA74-240B-49F3-B93A-3E6DDE5569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0507" y="2034612"/>
            <a:ext cx="2786023" cy="306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64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6A9C-4BD3-4218-8AF3-20FE24AFA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5405" y="688975"/>
            <a:ext cx="2878395" cy="479947"/>
          </a:xfrm>
        </p:spPr>
        <p:txBody>
          <a:bodyPr/>
          <a:lstStyle/>
          <a:p>
            <a:r>
              <a:rPr lang="en-US"/>
              <a:t>Laws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3298D-AC60-4C8D-B10E-2563A16B8F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UX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729BFFD-03DF-4279-9184-E6F7FE8A4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463" y="449268"/>
            <a:ext cx="1881450" cy="2776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19BF57-A276-448C-A4D9-C92A148799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1553" y="452141"/>
            <a:ext cx="1881450" cy="27740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78FCA01-1A18-4014-82CC-1C75310631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9085" y="3572828"/>
            <a:ext cx="1912050" cy="280128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5113CED-0815-41EF-B5FD-A5150EDB3A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6617" y="3569954"/>
            <a:ext cx="1912050" cy="280128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732DBBC-7C5D-40F7-A286-EC1B49E11F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5463" y="3594316"/>
            <a:ext cx="1890009" cy="277692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304B479-C12D-47AD-9C9D-D56E40BFC2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0954" y="3572828"/>
            <a:ext cx="1942649" cy="277692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F09FC60-D587-4B1B-8F83-0D0D68EBACC4}"/>
              </a:ext>
            </a:extLst>
          </p:cNvPr>
          <p:cNvSpPr txBox="1"/>
          <p:nvPr/>
        </p:nvSpPr>
        <p:spPr>
          <a:xfrm>
            <a:off x="8347588" y="1232422"/>
            <a:ext cx="30062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b="1"/>
              <a:t>via </a:t>
            </a:r>
            <a:r>
              <a:rPr lang="en-US" b="1" u="sng"/>
              <a:t>https://lawsofux.com/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73CFF56-0A37-45B6-957D-04828B6ACA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54149" y="3566233"/>
            <a:ext cx="1912050" cy="278374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BCD462E-C92E-42F7-8A30-01623502737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4176"/>
          <a:stretch/>
        </p:blipFill>
        <p:spPr>
          <a:xfrm>
            <a:off x="5250526" y="448770"/>
            <a:ext cx="1881450" cy="277405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9723B14-F641-44EA-B45D-093BE297BF10}"/>
              </a:ext>
            </a:extLst>
          </p:cNvPr>
          <p:cNvSpPr txBox="1"/>
          <p:nvPr/>
        </p:nvSpPr>
        <p:spPr>
          <a:xfrm rot="16200000">
            <a:off x="-443650" y="1177102"/>
            <a:ext cx="1877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i="1"/>
              <a:t>Cognitive Biases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6F45B2E-95B8-4F07-958A-DD116B7B3791}"/>
              </a:ext>
            </a:extLst>
          </p:cNvPr>
          <p:cNvSpPr txBox="1"/>
          <p:nvPr/>
        </p:nvSpPr>
        <p:spPr>
          <a:xfrm rot="16200000">
            <a:off x="-443649" y="4348630"/>
            <a:ext cx="1877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i="1"/>
              <a:t>Heuristics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EC067-B4D9-493C-A992-D3EB3B793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0470-9FD1-46BE-A7DD-3C5E5A4B99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49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6A9C-4BD3-4218-8AF3-20FE24AFA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Disciplines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3298D-AC60-4C8D-B10E-2563A16B8F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UX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817D49E-4F6F-456F-A866-3CA7B64021E9}"/>
              </a:ext>
            </a:extLst>
          </p:cNvPr>
          <p:cNvSpPr/>
          <p:nvPr/>
        </p:nvSpPr>
        <p:spPr>
          <a:xfrm>
            <a:off x="4660069" y="1642611"/>
            <a:ext cx="2811440" cy="552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>
                <a:latin typeface="Source Sans Pro Light" panose="020B04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Defines the product, the persona, use cases, user flows, etc.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61C21AD-71EC-42AB-8257-0F8C667EA9BF}"/>
              </a:ext>
            </a:extLst>
          </p:cNvPr>
          <p:cNvSpPr/>
          <p:nvPr/>
        </p:nvSpPr>
        <p:spPr>
          <a:xfrm>
            <a:off x="8569061" y="3155336"/>
            <a:ext cx="2632340" cy="792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>
                <a:latin typeface="Source Sans Pro Light" panose="020B0403030403020204" pitchFamily="34" charset="0"/>
              </a:rPr>
              <a:t>Determines what information is made available, where it’s placed, and how it is referenced to the user.</a:t>
            </a:r>
            <a:endParaRPr lang="en-US" sz="1200" dirty="0">
              <a:latin typeface="Source Sans Pro Light" panose="020B0403030403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512CF51-C537-47B1-890D-FCCF5ABDCACB}"/>
              </a:ext>
            </a:extLst>
          </p:cNvPr>
          <p:cNvSpPr/>
          <p:nvPr/>
        </p:nvSpPr>
        <p:spPr>
          <a:xfrm>
            <a:off x="1698171" y="5576253"/>
            <a:ext cx="2494901" cy="792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>
                <a:latin typeface="Source Sans Pro Light" panose="020B0403030403020204" pitchFamily="34" charset="0"/>
              </a:rPr>
              <a:t>Developing the visual structure of the design including hierarchies, components, spacing, patterns, etc.</a:t>
            </a:r>
            <a:endParaRPr lang="en-US" sz="1200">
              <a:latin typeface="Source Sans Pro Light" panose="020B0403030403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27BA9EF-21F0-4FC7-A2CB-77E2C6491D89}"/>
              </a:ext>
            </a:extLst>
          </p:cNvPr>
          <p:cNvSpPr/>
          <p:nvPr/>
        </p:nvSpPr>
        <p:spPr>
          <a:xfrm>
            <a:off x="685800" y="3155336"/>
            <a:ext cx="2596237" cy="792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>
                <a:latin typeface="Source Sans Pro Light" panose="020B0403030403020204" pitchFamily="34" charset="0"/>
              </a:rPr>
              <a:t>Determines that the design meets the user’s expectations for findability, usability, speed, and convenience. </a:t>
            </a:r>
            <a:endParaRPr lang="en-US" sz="1200">
              <a:latin typeface="Source Sans Pro Light" panose="020B0403030403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E58EFBE-2043-46C9-A74C-AB551DACE7D7}"/>
              </a:ext>
            </a:extLst>
          </p:cNvPr>
          <p:cNvGrpSpPr/>
          <p:nvPr/>
        </p:nvGrpSpPr>
        <p:grpSpPr>
          <a:xfrm>
            <a:off x="3661811" y="2348849"/>
            <a:ext cx="4009817" cy="3615772"/>
            <a:chOff x="888754" y="1440214"/>
            <a:chExt cx="4967619" cy="462484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9026EFA-52B6-4361-81EA-83EF0E67E20D}"/>
                </a:ext>
              </a:extLst>
            </p:cNvPr>
            <p:cNvGrpSpPr/>
            <p:nvPr/>
          </p:nvGrpSpPr>
          <p:grpSpPr>
            <a:xfrm>
              <a:off x="888754" y="1440214"/>
              <a:ext cx="4967619" cy="4624844"/>
              <a:chOff x="808721" y="1637593"/>
              <a:chExt cx="4967619" cy="4624844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4FEF68DB-542F-4C80-A171-11ED8BFA6191}"/>
                  </a:ext>
                </a:extLst>
              </p:cNvPr>
              <p:cNvGrpSpPr/>
              <p:nvPr/>
            </p:nvGrpSpPr>
            <p:grpSpPr>
              <a:xfrm>
                <a:off x="808721" y="1637593"/>
                <a:ext cx="4967619" cy="4624844"/>
                <a:chOff x="5161555" y="2562726"/>
                <a:chExt cx="3946194" cy="3673899"/>
              </a:xfrm>
            </p:grpSpPr>
            <p:sp>
              <p:nvSpPr>
                <p:cNvPr id="12" name="AutoShape 3">
                  <a:extLst>
                    <a:ext uri="{FF2B5EF4-FFF2-40B4-BE49-F238E27FC236}">
                      <a16:creationId xmlns:a16="http://schemas.microsoft.com/office/drawing/2014/main" id="{3EF26DA6-8D78-4383-BC95-CE2A956F8C3B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5168830" y="2562726"/>
                  <a:ext cx="3924369" cy="36666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5">
                  <a:extLst>
                    <a:ext uri="{FF2B5EF4-FFF2-40B4-BE49-F238E27FC236}">
                      <a16:creationId xmlns:a16="http://schemas.microsoft.com/office/drawing/2014/main" id="{E6766DE6-8055-4BBC-85FB-F29CE526CC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64071" y="3462753"/>
                  <a:ext cx="943678" cy="1512171"/>
                </a:xfrm>
                <a:custGeom>
                  <a:avLst/>
                  <a:gdLst>
                    <a:gd name="T0" fmla="*/ 6 w 128"/>
                    <a:gd name="T1" fmla="*/ 0 h 205"/>
                    <a:gd name="T2" fmla="*/ 36 w 128"/>
                    <a:gd name="T3" fmla="*/ 200 h 205"/>
                    <a:gd name="T4" fmla="*/ 63 w 128"/>
                    <a:gd name="T5" fmla="*/ 192 h 205"/>
                    <a:gd name="T6" fmla="*/ 125 w 128"/>
                    <a:gd name="T7" fmla="*/ 72 h 205"/>
                    <a:gd name="T8" fmla="*/ 122 w 128"/>
                    <a:gd name="T9" fmla="*/ 60 h 205"/>
                    <a:gd name="T10" fmla="*/ 6 w 128"/>
                    <a:gd name="T11" fmla="*/ 0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8" h="205">
                      <a:moveTo>
                        <a:pt x="6" y="0"/>
                      </a:moveTo>
                      <a:cubicBezTo>
                        <a:pt x="44" y="36"/>
                        <a:pt x="0" y="180"/>
                        <a:pt x="36" y="200"/>
                      </a:cubicBezTo>
                      <a:cubicBezTo>
                        <a:pt x="46" y="205"/>
                        <a:pt x="58" y="202"/>
                        <a:pt x="63" y="192"/>
                      </a:cubicBezTo>
                      <a:cubicBezTo>
                        <a:pt x="125" y="72"/>
                        <a:pt x="125" y="72"/>
                        <a:pt x="125" y="72"/>
                      </a:cubicBezTo>
                      <a:cubicBezTo>
                        <a:pt x="128" y="68"/>
                        <a:pt x="126" y="63"/>
                        <a:pt x="122" y="60"/>
                      </a:cubicBez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4" name="Freeform 6">
                  <a:extLst>
                    <a:ext uri="{FF2B5EF4-FFF2-40B4-BE49-F238E27FC236}">
                      <a16:creationId xmlns:a16="http://schemas.microsoft.com/office/drawing/2014/main" id="{AC2A956C-5074-427B-802B-E3FE42217F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24223" y="3410789"/>
                  <a:ext cx="1283526" cy="1439420"/>
                </a:xfrm>
                <a:custGeom>
                  <a:avLst/>
                  <a:gdLst>
                    <a:gd name="T0" fmla="*/ 112 w 174"/>
                    <a:gd name="T1" fmla="*/ 195 h 195"/>
                    <a:gd name="T2" fmla="*/ 21 w 174"/>
                    <a:gd name="T3" fmla="*/ 14 h 195"/>
                    <a:gd name="T4" fmla="*/ 47 w 174"/>
                    <a:gd name="T5" fmla="*/ 5 h 195"/>
                    <a:gd name="T6" fmla="*/ 167 w 174"/>
                    <a:gd name="T7" fmla="*/ 67 h 195"/>
                    <a:gd name="T8" fmla="*/ 171 w 174"/>
                    <a:gd name="T9" fmla="*/ 79 h 195"/>
                    <a:gd name="T10" fmla="*/ 112 w 174"/>
                    <a:gd name="T11" fmla="*/ 195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4" h="195">
                      <a:moveTo>
                        <a:pt x="112" y="195"/>
                      </a:moveTo>
                      <a:cubicBezTo>
                        <a:pt x="122" y="144"/>
                        <a:pt x="0" y="54"/>
                        <a:pt x="21" y="14"/>
                      </a:cubicBezTo>
                      <a:cubicBezTo>
                        <a:pt x="26" y="4"/>
                        <a:pt x="38" y="0"/>
                        <a:pt x="47" y="5"/>
                      </a:cubicBezTo>
                      <a:cubicBezTo>
                        <a:pt x="77" y="20"/>
                        <a:pt x="167" y="67"/>
                        <a:pt x="167" y="67"/>
                      </a:cubicBezTo>
                      <a:cubicBezTo>
                        <a:pt x="172" y="69"/>
                        <a:pt x="174" y="75"/>
                        <a:pt x="171" y="79"/>
                      </a:cubicBezTo>
                      <a:lnTo>
                        <a:pt x="112" y="19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5" name="Freeform 7">
                  <a:extLst>
                    <a:ext uri="{FF2B5EF4-FFF2-40B4-BE49-F238E27FC236}">
                      <a16:creationId xmlns:a16="http://schemas.microsoft.com/office/drawing/2014/main" id="{D4774D90-233F-45F5-A815-A4B6D44561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67390" y="5218118"/>
                  <a:ext cx="1306391" cy="1018507"/>
                </a:xfrm>
                <a:custGeom>
                  <a:avLst/>
                  <a:gdLst>
                    <a:gd name="T0" fmla="*/ 177 w 177"/>
                    <a:gd name="T1" fmla="*/ 0 h 138"/>
                    <a:gd name="T2" fmla="*/ 2 w 177"/>
                    <a:gd name="T3" fmla="*/ 100 h 138"/>
                    <a:gd name="T4" fmla="*/ 18 w 177"/>
                    <a:gd name="T5" fmla="*/ 122 h 138"/>
                    <a:gd name="T6" fmla="*/ 153 w 177"/>
                    <a:gd name="T7" fmla="*/ 137 h 138"/>
                    <a:gd name="T8" fmla="*/ 163 w 177"/>
                    <a:gd name="T9" fmla="*/ 129 h 138"/>
                    <a:gd name="T10" fmla="*/ 177 w 177"/>
                    <a:gd name="T11" fmla="*/ 0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7" h="138">
                      <a:moveTo>
                        <a:pt x="177" y="0"/>
                      </a:moveTo>
                      <a:cubicBezTo>
                        <a:pt x="158" y="48"/>
                        <a:pt x="7" y="59"/>
                        <a:pt x="2" y="100"/>
                      </a:cubicBezTo>
                      <a:cubicBezTo>
                        <a:pt x="0" y="111"/>
                        <a:pt x="8" y="121"/>
                        <a:pt x="18" y="122"/>
                      </a:cubicBezTo>
                      <a:cubicBezTo>
                        <a:pt x="153" y="137"/>
                        <a:pt x="153" y="137"/>
                        <a:pt x="153" y="137"/>
                      </a:cubicBezTo>
                      <a:cubicBezTo>
                        <a:pt x="158" y="138"/>
                        <a:pt x="162" y="134"/>
                        <a:pt x="163" y="129"/>
                      </a:cubicBezTo>
                      <a:lnTo>
                        <a:pt x="177" y="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6" name="Freeform 8">
                  <a:extLst>
                    <a:ext uri="{FF2B5EF4-FFF2-40B4-BE49-F238E27FC236}">
                      <a16:creationId xmlns:a16="http://schemas.microsoft.com/office/drawing/2014/main" id="{0676DFBD-4753-4411-AC2B-BAC83D754D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45109" y="4982199"/>
                  <a:ext cx="1143222" cy="1254426"/>
                </a:xfrm>
                <a:custGeom>
                  <a:avLst/>
                  <a:gdLst>
                    <a:gd name="T0" fmla="*/ 0 w 155"/>
                    <a:gd name="T1" fmla="*/ 155 h 170"/>
                    <a:gd name="T2" fmla="*/ 136 w 155"/>
                    <a:gd name="T3" fmla="*/ 6 h 170"/>
                    <a:gd name="T4" fmla="*/ 154 w 155"/>
                    <a:gd name="T5" fmla="*/ 27 h 170"/>
                    <a:gd name="T6" fmla="*/ 139 w 155"/>
                    <a:gd name="T7" fmla="*/ 161 h 170"/>
                    <a:gd name="T8" fmla="*/ 129 w 155"/>
                    <a:gd name="T9" fmla="*/ 169 h 170"/>
                    <a:gd name="T10" fmla="*/ 0 w 155"/>
                    <a:gd name="T11" fmla="*/ 155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5" h="170">
                      <a:moveTo>
                        <a:pt x="0" y="155"/>
                      </a:moveTo>
                      <a:cubicBezTo>
                        <a:pt x="51" y="147"/>
                        <a:pt x="91" y="0"/>
                        <a:pt x="136" y="6"/>
                      </a:cubicBezTo>
                      <a:cubicBezTo>
                        <a:pt x="146" y="7"/>
                        <a:pt x="155" y="16"/>
                        <a:pt x="154" y="27"/>
                      </a:cubicBezTo>
                      <a:cubicBezTo>
                        <a:pt x="150" y="60"/>
                        <a:pt x="139" y="161"/>
                        <a:pt x="139" y="161"/>
                      </a:cubicBezTo>
                      <a:cubicBezTo>
                        <a:pt x="138" y="166"/>
                        <a:pt x="134" y="170"/>
                        <a:pt x="129" y="169"/>
                      </a:cubicBezTo>
                      <a:lnTo>
                        <a:pt x="0" y="155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7" name="Freeform 9">
                  <a:extLst>
                    <a:ext uri="{FF2B5EF4-FFF2-40B4-BE49-F238E27FC236}">
                      <a16:creationId xmlns:a16="http://schemas.microsoft.com/office/drawing/2014/main" id="{547F2228-6F86-46C7-9283-8E9B6557AD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66423" y="4989474"/>
                  <a:ext cx="1157772" cy="1239876"/>
                </a:xfrm>
                <a:custGeom>
                  <a:avLst/>
                  <a:gdLst>
                    <a:gd name="T0" fmla="*/ 157 w 157"/>
                    <a:gd name="T1" fmla="*/ 152 h 168"/>
                    <a:gd name="T2" fmla="*/ 19 w 157"/>
                    <a:gd name="T3" fmla="*/ 4 h 168"/>
                    <a:gd name="T4" fmla="*/ 1 w 157"/>
                    <a:gd name="T5" fmla="*/ 25 h 168"/>
                    <a:gd name="T6" fmla="*/ 18 w 157"/>
                    <a:gd name="T7" fmla="*/ 160 h 168"/>
                    <a:gd name="T8" fmla="*/ 28 w 157"/>
                    <a:gd name="T9" fmla="*/ 168 h 168"/>
                    <a:gd name="T10" fmla="*/ 157 w 157"/>
                    <a:gd name="T11" fmla="*/ 152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7" h="168">
                      <a:moveTo>
                        <a:pt x="157" y="152"/>
                      </a:moveTo>
                      <a:cubicBezTo>
                        <a:pt x="106" y="144"/>
                        <a:pt x="61" y="0"/>
                        <a:pt x="19" y="4"/>
                      </a:cubicBezTo>
                      <a:cubicBezTo>
                        <a:pt x="8" y="5"/>
                        <a:pt x="0" y="15"/>
                        <a:pt x="1" y="25"/>
                      </a:cubicBezTo>
                      <a:cubicBezTo>
                        <a:pt x="18" y="160"/>
                        <a:pt x="18" y="160"/>
                        <a:pt x="18" y="160"/>
                      </a:cubicBezTo>
                      <a:cubicBezTo>
                        <a:pt x="18" y="165"/>
                        <a:pt x="23" y="168"/>
                        <a:pt x="28" y="168"/>
                      </a:cubicBezTo>
                      <a:lnTo>
                        <a:pt x="157" y="152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8" name="Freeform 10">
                  <a:extLst>
                    <a:ext uri="{FF2B5EF4-FFF2-40B4-BE49-F238E27FC236}">
                      <a16:creationId xmlns:a16="http://schemas.microsoft.com/office/drawing/2014/main" id="{7D67CBC7-3C63-47C3-BE81-93001F338E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80973" y="5218118"/>
                  <a:ext cx="1312627" cy="1011232"/>
                </a:xfrm>
                <a:custGeom>
                  <a:avLst/>
                  <a:gdLst>
                    <a:gd name="T0" fmla="*/ 0 w 178"/>
                    <a:gd name="T1" fmla="*/ 0 h 137"/>
                    <a:gd name="T2" fmla="*/ 176 w 178"/>
                    <a:gd name="T3" fmla="*/ 98 h 137"/>
                    <a:gd name="T4" fmla="*/ 160 w 178"/>
                    <a:gd name="T5" fmla="*/ 120 h 137"/>
                    <a:gd name="T6" fmla="*/ 26 w 178"/>
                    <a:gd name="T7" fmla="*/ 137 h 137"/>
                    <a:gd name="T8" fmla="*/ 16 w 178"/>
                    <a:gd name="T9" fmla="*/ 129 h 137"/>
                    <a:gd name="T10" fmla="*/ 0 w 178"/>
                    <a:gd name="T11" fmla="*/ 0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8" h="137">
                      <a:moveTo>
                        <a:pt x="0" y="0"/>
                      </a:moveTo>
                      <a:cubicBezTo>
                        <a:pt x="20" y="48"/>
                        <a:pt x="171" y="54"/>
                        <a:pt x="176" y="98"/>
                      </a:cubicBezTo>
                      <a:cubicBezTo>
                        <a:pt x="178" y="109"/>
                        <a:pt x="170" y="119"/>
                        <a:pt x="160" y="120"/>
                      </a:cubicBezTo>
                      <a:cubicBezTo>
                        <a:pt x="127" y="125"/>
                        <a:pt x="26" y="137"/>
                        <a:pt x="26" y="137"/>
                      </a:cubicBezTo>
                      <a:cubicBezTo>
                        <a:pt x="21" y="137"/>
                        <a:pt x="16" y="134"/>
                        <a:pt x="16" y="12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" name="Freeform 11">
                  <a:extLst>
                    <a:ext uri="{FF2B5EF4-FFF2-40B4-BE49-F238E27FC236}">
                      <a16:creationId xmlns:a16="http://schemas.microsoft.com/office/drawing/2014/main" id="{E1564B03-D0B9-402A-BF16-9D3710169D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1555" y="3396239"/>
                  <a:ext cx="1253387" cy="1445656"/>
                </a:xfrm>
                <a:custGeom>
                  <a:avLst/>
                  <a:gdLst>
                    <a:gd name="T0" fmla="*/ 64 w 170"/>
                    <a:gd name="T1" fmla="*/ 196 h 196"/>
                    <a:gd name="T2" fmla="*/ 151 w 170"/>
                    <a:gd name="T3" fmla="*/ 14 h 196"/>
                    <a:gd name="T4" fmla="*/ 125 w 170"/>
                    <a:gd name="T5" fmla="*/ 5 h 196"/>
                    <a:gd name="T6" fmla="*/ 6 w 170"/>
                    <a:gd name="T7" fmla="*/ 70 h 196"/>
                    <a:gd name="T8" fmla="*/ 2 w 170"/>
                    <a:gd name="T9" fmla="*/ 82 h 196"/>
                    <a:gd name="T10" fmla="*/ 64 w 170"/>
                    <a:gd name="T11" fmla="*/ 196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0" h="196">
                      <a:moveTo>
                        <a:pt x="64" y="196"/>
                      </a:moveTo>
                      <a:cubicBezTo>
                        <a:pt x="53" y="146"/>
                        <a:pt x="170" y="51"/>
                        <a:pt x="151" y="14"/>
                      </a:cubicBezTo>
                      <a:cubicBezTo>
                        <a:pt x="146" y="4"/>
                        <a:pt x="134" y="0"/>
                        <a:pt x="125" y="5"/>
                      </a:cubicBezTo>
                      <a:cubicBezTo>
                        <a:pt x="6" y="70"/>
                        <a:pt x="6" y="70"/>
                        <a:pt x="6" y="70"/>
                      </a:cubicBezTo>
                      <a:cubicBezTo>
                        <a:pt x="2" y="72"/>
                        <a:pt x="0" y="77"/>
                        <a:pt x="2" y="82"/>
                      </a:cubicBezTo>
                      <a:lnTo>
                        <a:pt x="64" y="196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0" name="Freeform 12">
                  <a:extLst>
                    <a:ext uri="{FF2B5EF4-FFF2-40B4-BE49-F238E27FC236}">
                      <a16:creationId xmlns:a16="http://schemas.microsoft.com/office/drawing/2014/main" id="{634B9DE0-6581-4486-8E74-AC5BB6058F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1555" y="3455478"/>
                  <a:ext cx="981092" cy="1512171"/>
                </a:xfrm>
                <a:custGeom>
                  <a:avLst/>
                  <a:gdLst>
                    <a:gd name="T0" fmla="*/ 120 w 133"/>
                    <a:gd name="T1" fmla="*/ 0 h 205"/>
                    <a:gd name="T2" fmla="*/ 93 w 133"/>
                    <a:gd name="T3" fmla="*/ 200 h 205"/>
                    <a:gd name="T4" fmla="*/ 67 w 133"/>
                    <a:gd name="T5" fmla="*/ 193 h 205"/>
                    <a:gd name="T6" fmla="*/ 2 w 133"/>
                    <a:gd name="T7" fmla="*/ 74 h 205"/>
                    <a:gd name="T8" fmla="*/ 6 w 133"/>
                    <a:gd name="T9" fmla="*/ 62 h 205"/>
                    <a:gd name="T10" fmla="*/ 120 w 133"/>
                    <a:gd name="T11" fmla="*/ 0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3" h="205">
                      <a:moveTo>
                        <a:pt x="120" y="0"/>
                      </a:moveTo>
                      <a:cubicBezTo>
                        <a:pt x="83" y="36"/>
                        <a:pt x="133" y="179"/>
                        <a:pt x="93" y="200"/>
                      </a:cubicBezTo>
                      <a:cubicBezTo>
                        <a:pt x="84" y="205"/>
                        <a:pt x="72" y="202"/>
                        <a:pt x="67" y="193"/>
                      </a:cubicBezTo>
                      <a:cubicBezTo>
                        <a:pt x="51" y="163"/>
                        <a:pt x="2" y="74"/>
                        <a:pt x="2" y="74"/>
                      </a:cubicBezTo>
                      <a:cubicBezTo>
                        <a:pt x="0" y="70"/>
                        <a:pt x="2" y="64"/>
                        <a:pt x="6" y="62"/>
                      </a:cubicBezTo>
                      <a:lnTo>
                        <a:pt x="12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1" name="Freeform 13">
                  <a:extLst>
                    <a:ext uri="{FF2B5EF4-FFF2-40B4-BE49-F238E27FC236}">
                      <a16:creationId xmlns:a16="http://schemas.microsoft.com/office/drawing/2014/main" id="{75639F66-0629-4F5F-8BA7-74D72FF125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00392" y="2562726"/>
                  <a:ext cx="1535035" cy="1121397"/>
                </a:xfrm>
                <a:custGeom>
                  <a:avLst/>
                  <a:gdLst>
                    <a:gd name="T0" fmla="*/ 92 w 208"/>
                    <a:gd name="T1" fmla="*/ 0 h 152"/>
                    <a:gd name="T2" fmla="*/ 0 w 208"/>
                    <a:gd name="T3" fmla="*/ 92 h 152"/>
                    <a:gd name="T4" fmla="*/ 199 w 208"/>
                    <a:gd name="T5" fmla="*/ 123 h 152"/>
                    <a:gd name="T6" fmla="*/ 200 w 208"/>
                    <a:gd name="T7" fmla="*/ 96 h 152"/>
                    <a:gd name="T8" fmla="*/ 105 w 208"/>
                    <a:gd name="T9" fmla="*/ 0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8" h="152">
                      <a:moveTo>
                        <a:pt x="92" y="0"/>
                      </a:moveTo>
                      <a:cubicBezTo>
                        <a:pt x="0" y="92"/>
                        <a:pt x="0" y="92"/>
                        <a:pt x="0" y="92"/>
                      </a:cubicBezTo>
                      <a:cubicBezTo>
                        <a:pt x="45" y="67"/>
                        <a:pt x="169" y="152"/>
                        <a:pt x="199" y="123"/>
                      </a:cubicBezTo>
                      <a:cubicBezTo>
                        <a:pt x="207" y="116"/>
                        <a:pt x="208" y="103"/>
                        <a:pt x="200" y="96"/>
                      </a:cubicBezTo>
                      <a:cubicBezTo>
                        <a:pt x="105" y="0"/>
                        <a:pt x="105" y="0"/>
                        <a:pt x="105" y="0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2" name="Freeform 14">
                  <a:extLst>
                    <a:ext uri="{FF2B5EF4-FFF2-40B4-BE49-F238E27FC236}">
                      <a16:creationId xmlns:a16="http://schemas.microsoft.com/office/drawing/2014/main" id="{C792DE81-3DAB-46DA-8F3F-E14F04A9E0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19327" y="2562726"/>
                  <a:ext cx="1526721" cy="1143222"/>
                </a:xfrm>
                <a:custGeom>
                  <a:avLst/>
                  <a:gdLst>
                    <a:gd name="T0" fmla="*/ 116 w 207"/>
                    <a:gd name="T1" fmla="*/ 0 h 155"/>
                    <a:gd name="T2" fmla="*/ 207 w 207"/>
                    <a:gd name="T3" fmla="*/ 92 h 155"/>
                    <a:gd name="T4" fmla="*/ 8 w 207"/>
                    <a:gd name="T5" fmla="*/ 123 h 155"/>
                    <a:gd name="T6" fmla="*/ 7 w 207"/>
                    <a:gd name="T7" fmla="*/ 96 h 155"/>
                    <a:gd name="T8" fmla="*/ 103 w 207"/>
                    <a:gd name="T9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7" h="155">
                      <a:moveTo>
                        <a:pt x="116" y="0"/>
                      </a:moveTo>
                      <a:cubicBezTo>
                        <a:pt x="207" y="92"/>
                        <a:pt x="207" y="92"/>
                        <a:pt x="207" y="92"/>
                      </a:cubicBezTo>
                      <a:cubicBezTo>
                        <a:pt x="162" y="66"/>
                        <a:pt x="40" y="155"/>
                        <a:pt x="8" y="123"/>
                      </a:cubicBezTo>
                      <a:cubicBezTo>
                        <a:pt x="0" y="116"/>
                        <a:pt x="0" y="103"/>
                        <a:pt x="7" y="96"/>
                      </a:cubicBezTo>
                      <a:cubicBezTo>
                        <a:pt x="31" y="72"/>
                        <a:pt x="103" y="0"/>
                        <a:pt x="103" y="0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F62B1688-2F65-44D8-8C4F-46E450190DD2}"/>
                  </a:ext>
                </a:extLst>
              </p:cNvPr>
              <p:cNvGrpSpPr/>
              <p:nvPr/>
            </p:nvGrpSpPr>
            <p:grpSpPr>
              <a:xfrm>
                <a:off x="2295798" y="3401375"/>
                <a:ext cx="1835722" cy="548640"/>
                <a:chOff x="7975311" y="2606528"/>
                <a:chExt cx="1835722" cy="548640"/>
              </a:xfrm>
            </p:grpSpPr>
            <p:sp>
              <p:nvSpPr>
                <p:cNvPr id="9" name="Text Placeholder 33">
                  <a:extLst>
                    <a:ext uri="{FF2B5EF4-FFF2-40B4-BE49-F238E27FC236}">
                      <a16:creationId xmlns:a16="http://schemas.microsoft.com/office/drawing/2014/main" id="{9210194C-8CEA-4E8E-AC15-46837FDAD73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639860" y="2608317"/>
                  <a:ext cx="1171173" cy="431894"/>
                </a:xfrm>
                <a:prstGeom prst="rect">
                  <a:avLst/>
                </a:prstGeom>
              </p:spPr>
              <p:txBody>
                <a:bodyPr lIns="0" tIns="0" rIns="0" bIns="0"/>
                <a:lstStyle>
                  <a:lvl1pPr marL="171450" indent="-171450" algn="l" defTabSz="685800" rtl="0" eaLnBrk="1" latinLnBrk="0" hangingPunct="1"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 kern="1200">
                      <a:solidFill>
                        <a:schemeClr val="tx1"/>
                      </a:solidFill>
                      <a:latin typeface="Neris Thin" panose="00000300000000000000" pitchFamily="50" charset="0"/>
                      <a:ea typeface="+mn-ea"/>
                      <a:cs typeface="+mn-cs"/>
                    </a:defRPr>
                  </a:lvl1pPr>
                  <a:lvl2pPr marL="5143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Neris Thin" panose="00000300000000000000" pitchFamily="50" charset="0"/>
                      <a:ea typeface="+mn-ea"/>
                      <a:cs typeface="+mn-cs"/>
                    </a:defRPr>
                  </a:lvl2pPr>
                  <a:lvl3pPr marL="8572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 kern="1200">
                      <a:solidFill>
                        <a:schemeClr val="tx1"/>
                      </a:solidFill>
                      <a:latin typeface="Neris Thin" panose="00000300000000000000" pitchFamily="50" charset="0"/>
                      <a:ea typeface="+mn-ea"/>
                      <a:cs typeface="+mn-cs"/>
                    </a:defRPr>
                  </a:lvl3pPr>
                  <a:lvl4pPr marL="12001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Neris Thin" panose="00000300000000000000" pitchFamily="50" charset="0"/>
                      <a:ea typeface="+mn-ea"/>
                      <a:cs typeface="+mn-cs"/>
                    </a:defRPr>
                  </a:lvl4pPr>
                  <a:lvl5pPr marL="15430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Neris Thin" panose="00000300000000000000" pitchFamily="50" charset="0"/>
                      <a:ea typeface="+mn-ea"/>
                      <a:cs typeface="+mn-cs"/>
                    </a:defRPr>
                  </a:lvl5pPr>
                  <a:lvl6pPr marL="18859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2288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5717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9146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lnSpc>
                      <a:spcPct val="130000"/>
                    </a:lnSpc>
                    <a:buNone/>
                  </a:pPr>
                  <a:r>
                    <a:rPr lang="en-US" sz="1000">
                      <a:solidFill>
                        <a:schemeClr val="accent1"/>
                      </a:solidFill>
                      <a:latin typeface="Source Sans Pro Light" panose="020B0403030403020204" pitchFamily="34" charset="0"/>
                    </a:rPr>
                    <a:t>Every UX discipline can be its own career path, and all intersect with marketing.</a:t>
                  </a:r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FBBB229B-191C-4900-8CB5-3417E04B60F1}"/>
                    </a:ext>
                  </a:extLst>
                </p:cNvPr>
                <p:cNvSpPr/>
                <p:nvPr/>
              </p:nvSpPr>
              <p:spPr>
                <a:xfrm>
                  <a:off x="7975311" y="2606528"/>
                  <a:ext cx="548640" cy="54864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2000">
                    <a:solidFill>
                      <a:schemeClr val="bg1"/>
                    </a:solidFill>
                    <a:latin typeface="FontAwesome" pitchFamily="2" charset="0"/>
                  </a:endParaRPr>
                </a:p>
              </p:txBody>
            </p:sp>
            <p:sp>
              <p:nvSpPr>
                <p:cNvPr id="11" name="Shape 2540">
                  <a:extLst>
                    <a:ext uri="{FF2B5EF4-FFF2-40B4-BE49-F238E27FC236}">
                      <a16:creationId xmlns:a16="http://schemas.microsoft.com/office/drawing/2014/main" id="{95BF5FA0-3576-4C44-879E-63086833B8DB}"/>
                    </a:ext>
                  </a:extLst>
                </p:cNvPr>
                <p:cNvSpPr/>
                <p:nvPr/>
              </p:nvSpPr>
              <p:spPr>
                <a:xfrm>
                  <a:off x="8104473" y="2736978"/>
                  <a:ext cx="279328" cy="2793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732" y="6661"/>
                      </a:moveTo>
                      <a:cubicBezTo>
                        <a:pt x="20540" y="6471"/>
                        <a:pt x="20228" y="6473"/>
                        <a:pt x="20038" y="6667"/>
                      </a:cubicBezTo>
                      <a:cubicBezTo>
                        <a:pt x="19903" y="6804"/>
                        <a:pt x="19870" y="7000"/>
                        <a:pt x="19929" y="7171"/>
                      </a:cubicBezTo>
                      <a:lnTo>
                        <a:pt x="19918" y="7175"/>
                      </a:lnTo>
                      <a:cubicBezTo>
                        <a:pt x="20365" y="8298"/>
                        <a:pt x="20618" y="9518"/>
                        <a:pt x="20618" y="10800"/>
                      </a:cubicBezTo>
                      <a:cubicBezTo>
                        <a:pt x="20618" y="16223"/>
                        <a:pt x="16223" y="20618"/>
                        <a:pt x="10800" y="20618"/>
                      </a:cubicBezTo>
                      <a:cubicBezTo>
                        <a:pt x="5378" y="20618"/>
                        <a:pt x="982" y="16223"/>
                        <a:pt x="982" y="10800"/>
                      </a:cubicBezTo>
                      <a:cubicBezTo>
                        <a:pt x="982" y="5377"/>
                        <a:pt x="5378" y="982"/>
                        <a:pt x="10800" y="982"/>
                      </a:cubicBezTo>
                      <a:cubicBezTo>
                        <a:pt x="13575" y="982"/>
                        <a:pt x="16077" y="2136"/>
                        <a:pt x="17862" y="3989"/>
                      </a:cubicBezTo>
                      <a:lnTo>
                        <a:pt x="17868" y="3982"/>
                      </a:lnTo>
                      <a:cubicBezTo>
                        <a:pt x="18062" y="4157"/>
                        <a:pt x="18359" y="4153"/>
                        <a:pt x="18544" y="3965"/>
                      </a:cubicBezTo>
                      <a:cubicBezTo>
                        <a:pt x="18734" y="3771"/>
                        <a:pt x="18732" y="3461"/>
                        <a:pt x="18539" y="3270"/>
                      </a:cubicBezTo>
                      <a:cubicBezTo>
                        <a:pt x="18520" y="3252"/>
                        <a:pt x="18496" y="3244"/>
                        <a:pt x="18476" y="3230"/>
                      </a:cubicBezTo>
                      <a:cubicBezTo>
                        <a:pt x="16521" y="1241"/>
                        <a:pt x="13810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4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4"/>
                        <a:pt x="21600" y="10800"/>
                      </a:cubicBezTo>
                      <a:cubicBezTo>
                        <a:pt x="21600" y="9412"/>
                        <a:pt x="21329" y="8089"/>
                        <a:pt x="20851" y="6869"/>
                      </a:cubicBezTo>
                      <a:cubicBezTo>
                        <a:pt x="20828" y="6794"/>
                        <a:pt x="20793" y="6721"/>
                        <a:pt x="20732" y="6661"/>
                      </a:cubicBezTo>
                      <a:moveTo>
                        <a:pt x="10792" y="13534"/>
                      </a:moveTo>
                      <a:lnTo>
                        <a:pt x="6238" y="8980"/>
                      </a:lnTo>
                      <a:cubicBezTo>
                        <a:pt x="6149" y="8891"/>
                        <a:pt x="6027" y="8836"/>
                        <a:pt x="5891" y="8836"/>
                      </a:cubicBezTo>
                      <a:cubicBezTo>
                        <a:pt x="5620" y="8836"/>
                        <a:pt x="5400" y="9056"/>
                        <a:pt x="5400" y="9327"/>
                      </a:cubicBezTo>
                      <a:cubicBezTo>
                        <a:pt x="5400" y="9463"/>
                        <a:pt x="5455" y="9585"/>
                        <a:pt x="5544" y="9675"/>
                      </a:cubicBezTo>
                      <a:lnTo>
                        <a:pt x="10453" y="14583"/>
                      </a:lnTo>
                      <a:cubicBezTo>
                        <a:pt x="10542" y="14672"/>
                        <a:pt x="10664" y="14727"/>
                        <a:pt x="10800" y="14727"/>
                      </a:cubicBezTo>
                      <a:cubicBezTo>
                        <a:pt x="10940" y="14727"/>
                        <a:pt x="11064" y="14668"/>
                        <a:pt x="11154" y="14574"/>
                      </a:cubicBezTo>
                      <a:lnTo>
                        <a:pt x="11155" y="14576"/>
                      </a:lnTo>
                      <a:lnTo>
                        <a:pt x="19353" y="5988"/>
                      </a:lnTo>
                      <a:cubicBezTo>
                        <a:pt x="19353" y="5989"/>
                        <a:pt x="19354" y="5990"/>
                        <a:pt x="19354" y="5991"/>
                      </a:cubicBezTo>
                      <a:lnTo>
                        <a:pt x="20055" y="5255"/>
                      </a:lnTo>
                      <a:cubicBezTo>
                        <a:pt x="20055" y="5255"/>
                        <a:pt x="20054" y="5254"/>
                        <a:pt x="20054" y="5253"/>
                      </a:cubicBezTo>
                      <a:lnTo>
                        <a:pt x="21464" y="3775"/>
                      </a:lnTo>
                      <a:lnTo>
                        <a:pt x="21463" y="3774"/>
                      </a:lnTo>
                      <a:cubicBezTo>
                        <a:pt x="21547" y="3686"/>
                        <a:pt x="21600" y="3567"/>
                        <a:pt x="21600" y="3436"/>
                      </a:cubicBezTo>
                      <a:cubicBezTo>
                        <a:pt x="21600" y="3166"/>
                        <a:pt x="21380" y="2945"/>
                        <a:pt x="21109" y="2945"/>
                      </a:cubicBezTo>
                      <a:cubicBezTo>
                        <a:pt x="20969" y="2945"/>
                        <a:pt x="20844" y="3005"/>
                        <a:pt x="20755" y="3099"/>
                      </a:cubicBezTo>
                      <a:lnTo>
                        <a:pt x="20754" y="3097"/>
                      </a:lnTo>
                      <a:lnTo>
                        <a:pt x="19493" y="4419"/>
                      </a:lnTo>
                      <a:cubicBezTo>
                        <a:pt x="19492" y="4418"/>
                        <a:pt x="19491" y="4416"/>
                        <a:pt x="19490" y="4415"/>
                      </a:cubicBezTo>
                      <a:lnTo>
                        <a:pt x="18805" y="5133"/>
                      </a:lnTo>
                      <a:cubicBezTo>
                        <a:pt x="18806" y="5134"/>
                        <a:pt x="18807" y="5136"/>
                        <a:pt x="18807" y="5137"/>
                      </a:cubicBezTo>
                      <a:cubicBezTo>
                        <a:pt x="18807" y="5137"/>
                        <a:pt x="10792" y="13534"/>
                        <a:pt x="10792" y="1353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miter lim="400000"/>
                </a:ln>
              </p:spPr>
              <p:txBody>
                <a:bodyPr lIns="19045" tIns="19045" rIns="19045" bIns="19045" anchor="ctr"/>
                <a:lstStyle/>
                <a:p>
                  <a:pPr defTabSz="228532">
                    <a:defRPr sz="3000" cap="none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1400">
                    <a:latin typeface="Source Sans Pro Light" charset="0"/>
                    <a:ea typeface="Source Sans Pro Light" charset="0"/>
                    <a:cs typeface="Source Sans Pro Light" charset="0"/>
                  </a:endParaRPr>
                </a:p>
              </p:txBody>
            </p:sp>
          </p:grpSp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1C4D8C8-8DF0-4002-9B88-19E8B9811393}"/>
                </a:ext>
              </a:extLst>
            </p:cNvPr>
            <p:cNvSpPr/>
            <p:nvPr/>
          </p:nvSpPr>
          <p:spPr>
            <a:xfrm>
              <a:off x="2784320" y="1790305"/>
              <a:ext cx="1118208" cy="3346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>
                  <a:solidFill>
                    <a:schemeClr val="bg1"/>
                  </a:solidFill>
                  <a:latin typeface="Source Sans Pro Light" panose="020B0403030403020204" pitchFamily="34" charset="0"/>
                </a:rPr>
                <a:t>Research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D3C6F25-F4B4-40F6-A27C-817A8D49D086}"/>
                </a:ext>
              </a:extLst>
            </p:cNvPr>
            <p:cNvSpPr/>
            <p:nvPr/>
          </p:nvSpPr>
          <p:spPr>
            <a:xfrm rot="3600000">
              <a:off x="4581005" y="3015790"/>
              <a:ext cx="1235468" cy="5338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>
                  <a:solidFill>
                    <a:schemeClr val="bg1"/>
                  </a:solidFill>
                  <a:latin typeface="Source Sans Pro Light" panose="020B0403030403020204" pitchFamily="34" charset="0"/>
                </a:rPr>
                <a:t>Info Architecture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DE3C74C-593C-48F5-B355-D62A3631C32F}"/>
                </a:ext>
              </a:extLst>
            </p:cNvPr>
            <p:cNvSpPr/>
            <p:nvPr/>
          </p:nvSpPr>
          <p:spPr>
            <a:xfrm rot="18000000">
              <a:off x="840901" y="3059423"/>
              <a:ext cx="1118208" cy="5338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>
                  <a:solidFill>
                    <a:schemeClr val="bg1"/>
                  </a:solidFill>
                  <a:latin typeface="Source Sans Pro Light" panose="020B0403030403020204" pitchFamily="34" charset="0"/>
                </a:rPr>
                <a:t>User Testing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9B1B91A-7AA7-43C3-95AC-E4E5AD11D3A5}"/>
                </a:ext>
              </a:extLst>
            </p:cNvPr>
            <p:cNvSpPr/>
            <p:nvPr/>
          </p:nvSpPr>
          <p:spPr>
            <a:xfrm rot="1800000">
              <a:off x="1522276" y="5262473"/>
              <a:ext cx="1235467" cy="5511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 Light" panose="020B0403030403020204" pitchFamily="34" charset="0"/>
                </a:rPr>
                <a:t>Interface Design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572F20A-4D7B-49A2-912F-7BB1FB575A13}"/>
                </a:ext>
              </a:extLst>
            </p:cNvPr>
            <p:cNvSpPr/>
            <p:nvPr/>
          </p:nvSpPr>
          <p:spPr>
            <a:xfrm rot="19800000">
              <a:off x="3867013" y="5309744"/>
              <a:ext cx="1186230" cy="5511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>
                  <a:solidFill>
                    <a:schemeClr val="bg1"/>
                  </a:solidFill>
                  <a:latin typeface="Source Sans Pro Light" panose="020B0403030403020204" pitchFamily="34" charset="0"/>
                </a:rPr>
                <a:t>Interaction Design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0C05BC1A-793E-4055-B517-DEB85F844F95}"/>
              </a:ext>
            </a:extLst>
          </p:cNvPr>
          <p:cNvSpPr/>
          <p:nvPr/>
        </p:nvSpPr>
        <p:spPr>
          <a:xfrm>
            <a:off x="7539594" y="5671229"/>
            <a:ext cx="2632340" cy="792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>
                <a:latin typeface="Source Sans Pro Light" panose="020B04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Developing the functionality of interactive components like media, navigation, forms, and other inputs.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BC495F7-43A7-4325-8432-97EB3AD97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0470-9FD1-46BE-A7DD-3C5E5A4B99A5}" type="slidenum">
              <a:rPr lang="en-US" smtClean="0"/>
              <a:t>9</a:t>
            </a:fld>
            <a:endParaRPr lang="en-US"/>
          </a:p>
        </p:txBody>
      </p:sp>
      <p:pic>
        <p:nvPicPr>
          <p:cNvPr id="47" name="Picture 12">
            <a:extLst>
              <a:ext uri="{FF2B5EF4-FFF2-40B4-BE49-F238E27FC236}">
                <a16:creationId xmlns:a16="http://schemas.microsoft.com/office/drawing/2014/main" id="{9DC019AA-2E00-418D-87A2-76077265C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5" y="3265157"/>
            <a:ext cx="300544" cy="300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1F808075-4942-4D9A-8018-B90CE61A5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092" y="3270926"/>
            <a:ext cx="298992" cy="29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982C9225-CA24-4ED8-A1A5-16B3B52F3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463" y="5789024"/>
            <a:ext cx="294275" cy="29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2E238F51-990C-4FA1-829C-D29EBDB9C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526" y="5671229"/>
            <a:ext cx="388819" cy="38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199007AC-69D9-4D14-B59F-A47D12926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354" y="1755241"/>
            <a:ext cx="311368" cy="31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759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entauri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bg1">
              <a:lumMod val="65000"/>
            </a:schemeClr>
          </a:solidFill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1281</Words>
  <Application>Microsoft Office PowerPoint</Application>
  <PresentationFormat>Widescreen</PresentationFormat>
  <Paragraphs>193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Centauri</vt:lpstr>
      <vt:lpstr>FontAwesome</vt:lpstr>
      <vt:lpstr>Open Sans</vt:lpstr>
      <vt:lpstr>Open Sans Light</vt:lpstr>
      <vt:lpstr>Open Sans SemiBold</vt:lpstr>
      <vt:lpstr>Roboto</vt:lpstr>
      <vt:lpstr>Source Sans Pro</vt:lpstr>
      <vt:lpstr>Source Sans Pro Light</vt:lpstr>
      <vt:lpstr>Office Theme</vt:lpstr>
      <vt:lpstr>PowerPoint Presentation</vt:lpstr>
      <vt:lpstr>Undergrad Studies</vt:lpstr>
      <vt:lpstr>Nationwide Journey</vt:lpstr>
      <vt:lpstr>Vermeer</vt:lpstr>
      <vt:lpstr>PowerPoint Presentation</vt:lpstr>
      <vt:lpstr>What is it, really?</vt:lpstr>
      <vt:lpstr>Senses and cognition</vt:lpstr>
      <vt:lpstr>Laws</vt:lpstr>
      <vt:lpstr>Disciplines</vt:lpstr>
      <vt:lpstr>Working together</vt:lpstr>
      <vt:lpstr>Recommendations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Seth Sparks</dc:creator>
  <cp:lastModifiedBy>Seth Sparks</cp:lastModifiedBy>
  <cp:revision>2</cp:revision>
  <dcterms:created xsi:type="dcterms:W3CDTF">2021-10-18T13:25:28Z</dcterms:created>
  <dcterms:modified xsi:type="dcterms:W3CDTF">2022-07-31T18:40:10Z</dcterms:modified>
</cp:coreProperties>
</file>